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9" r:id="rId3"/>
    <p:sldId id="272" r:id="rId4"/>
    <p:sldId id="260" r:id="rId5"/>
    <p:sldId id="261" r:id="rId6"/>
    <p:sldId id="262" r:id="rId7"/>
    <p:sldId id="263" r:id="rId8"/>
    <p:sldId id="273" r:id="rId9"/>
    <p:sldId id="268" r:id="rId10"/>
    <p:sldId id="297" r:id="rId11"/>
    <p:sldId id="298" r:id="rId12"/>
    <p:sldId id="299" r:id="rId13"/>
    <p:sldId id="350" r:id="rId14"/>
    <p:sldId id="351" r:id="rId15"/>
    <p:sldId id="352" r:id="rId16"/>
    <p:sldId id="353" r:id="rId17"/>
    <p:sldId id="354" r:id="rId18"/>
    <p:sldId id="355" r:id="rId19"/>
    <p:sldId id="349" r:id="rId20"/>
    <p:sldId id="300" r:id="rId21"/>
    <p:sldId id="301" r:id="rId22"/>
    <p:sldId id="311" r:id="rId23"/>
    <p:sldId id="302" r:id="rId24"/>
    <p:sldId id="312" r:id="rId25"/>
    <p:sldId id="303" r:id="rId26"/>
    <p:sldId id="304" r:id="rId27"/>
    <p:sldId id="305" r:id="rId28"/>
    <p:sldId id="306" r:id="rId29"/>
    <p:sldId id="307" r:id="rId30"/>
    <p:sldId id="308" r:id="rId31"/>
    <p:sldId id="309" r:id="rId32"/>
    <p:sldId id="313" r:id="rId33"/>
    <p:sldId id="314" r:id="rId34"/>
    <p:sldId id="345" r:id="rId35"/>
    <p:sldId id="315" r:id="rId36"/>
    <p:sldId id="316" r:id="rId37"/>
    <p:sldId id="346" r:id="rId38"/>
    <p:sldId id="347"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5" r:id="rId56"/>
    <p:sldId id="348" r:id="rId57"/>
    <p:sldId id="337" r:id="rId58"/>
    <p:sldId id="338" r:id="rId59"/>
    <p:sldId id="339" r:id="rId60"/>
    <p:sldId id="340" r:id="rId61"/>
    <p:sldId id="341" r:id="rId62"/>
    <p:sldId id="34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4" d="100"/>
          <a:sy n="104" d="100"/>
        </p:scale>
        <p:origin x="-18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8E2D85-467F-4A91-9D12-32455E566629}" type="datetimeFigureOut">
              <a:rPr lang="en-US" smtClean="0"/>
              <a:pPr/>
              <a:t>8/17/2015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B232E-FC25-47AA-A8FF-B0CE2FBF1BB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1A9FD8-1AE0-4029-A182-584532E5BC99}" type="slidenum">
              <a:rPr lang="en-US" smtClean="0"/>
              <a:pPr/>
              <a:t>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AD97DA-CB66-4112-ADD0-A7B94E96ECC3}" type="slidenum">
              <a:rPr lang="en-US" smtClean="0"/>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3B955B-EB7C-4EA7-9717-FF225F3A4641}" type="slidenum">
              <a:rPr lang="en-US" smtClean="0"/>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8A56DE-263F-4CB5-BE5F-60F8BDBE81C7}"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4CC7E-760F-4C54-86D4-22E83E5A43DF}"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141FE3-FF50-4935-94B4-D17DD6A8BE33}" type="slidenum">
              <a:rPr lang="en-US" smtClean="0"/>
              <a:pPr/>
              <a:t>10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75FE1B-1865-4829-9B69-46656CAD7996}" type="slidenum">
              <a:rPr lang="en-US" smtClean="0"/>
              <a:pPr/>
              <a:t>11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2EF728-6BD1-42AB-B5A0-B709E5782BAC}" type="slidenum">
              <a:rPr lang="en-US" smtClean="0"/>
              <a:pPr/>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C35C5-BD63-4D62-BFE4-EE26996CA334}"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1"/>
            <a:ext cx="7924800" cy="2285999"/>
          </a:xfrm>
        </p:spPr>
        <p:txBody>
          <a:bodyPr>
            <a:normAutofit/>
          </a:bodyPr>
          <a:lstStyle/>
          <a:p>
            <a:r>
              <a:rPr lang="en-US" sz="3600" b="1" dirty="0" smtClean="0">
                <a:latin typeface="Times New Roman" pitchFamily="18" charset="0"/>
                <a:cs typeface="Times New Roman" pitchFamily="18" charset="0"/>
              </a:rPr>
              <a:t>Evaluation in Practical Field:</a:t>
            </a:r>
            <a:endParaRPr lang="en-US" sz="3600" dirty="0"/>
          </a:p>
        </p:txBody>
      </p:sp>
      <p:sp>
        <p:nvSpPr>
          <p:cNvPr id="3" name="Subtitle 2"/>
          <p:cNvSpPr>
            <a:spLocks noGrp="1"/>
          </p:cNvSpPr>
          <p:nvPr>
            <p:ph type="subTitle" idx="1"/>
          </p:nvPr>
        </p:nvSpPr>
        <p:spPr>
          <a:xfrm>
            <a:off x="1447800" y="2819400"/>
            <a:ext cx="6400800" cy="2362200"/>
          </a:xfrm>
        </p:spPr>
        <p:txBody>
          <a:bodyPr>
            <a:normAutofit lnSpcReduction="10000"/>
          </a:bodyPr>
          <a:lstStyle/>
          <a:p>
            <a:pPr>
              <a:lnSpc>
                <a:spcPct val="80000"/>
              </a:lnSpc>
            </a:pPr>
            <a:endParaRPr lang="en-US" sz="2000" b="1" dirty="0" smtClean="0">
              <a:latin typeface="Times New Roman" pitchFamily="18" charset="0"/>
              <a:cs typeface="Times New Roman" pitchFamily="18" charset="0"/>
            </a:endParaRPr>
          </a:p>
          <a:p>
            <a:pPr>
              <a:lnSpc>
                <a:spcPct val="80000"/>
              </a:lnSpc>
            </a:pPr>
            <a:endParaRPr lang="en-US" sz="2000" b="1" dirty="0" smtClean="0">
              <a:latin typeface="Times New Roman" pitchFamily="18" charset="0"/>
              <a:cs typeface="Times New Roman" pitchFamily="18" charset="0"/>
            </a:endParaRPr>
          </a:p>
          <a:p>
            <a:pPr>
              <a:lnSpc>
                <a:spcPct val="80000"/>
              </a:lnSpc>
            </a:pPr>
            <a:endParaRPr lang="en-US" sz="2000" b="1" dirty="0" smtClean="0">
              <a:latin typeface="Times New Roman" pitchFamily="18" charset="0"/>
              <a:cs typeface="Times New Roman" pitchFamily="18" charset="0"/>
            </a:endParaRPr>
          </a:p>
          <a:p>
            <a:pPr>
              <a:lnSpc>
                <a:spcPct val="80000"/>
              </a:lnSpc>
            </a:pPr>
            <a:r>
              <a:rPr lang="en-US" sz="2000" b="1" dirty="0" smtClean="0">
                <a:latin typeface="Times New Roman" pitchFamily="18" charset="0"/>
                <a:cs typeface="Times New Roman" pitchFamily="18" charset="0"/>
              </a:rPr>
              <a:t>Dr. Shankar Chatterjee</a:t>
            </a:r>
          </a:p>
          <a:p>
            <a:pPr>
              <a:lnSpc>
                <a:spcPct val="80000"/>
              </a:lnSpc>
            </a:pPr>
            <a:r>
              <a:rPr lang="en-US" sz="2000" b="1" dirty="0" smtClean="0">
                <a:latin typeface="Times New Roman" pitchFamily="18" charset="0"/>
                <a:cs typeface="Times New Roman" pitchFamily="18" charset="0"/>
              </a:rPr>
              <a:t>NIRD &amp;PR, Hyderabad-500 030, Telangana, India</a:t>
            </a:r>
          </a:p>
          <a:p>
            <a:pPr>
              <a:lnSpc>
                <a:spcPct val="80000"/>
              </a:lnSpc>
            </a:pPr>
            <a:endParaRPr lang="en-US" sz="2000" b="1" dirty="0" smtClean="0">
              <a:latin typeface="Times New Roman" pitchFamily="18" charset="0"/>
              <a:cs typeface="Times New Roman" pitchFamily="18" charset="0"/>
            </a:endParaRPr>
          </a:p>
          <a:p>
            <a:pPr>
              <a:lnSpc>
                <a:spcPct val="80000"/>
              </a:lnSpc>
            </a:pPr>
            <a:r>
              <a:rPr lang="en-US" sz="2000" b="1" dirty="0" smtClean="0">
                <a:latin typeface="Times New Roman" pitchFamily="18" charset="0"/>
                <a:cs typeface="Times New Roman" pitchFamily="18" charset="0"/>
              </a:rPr>
              <a:t>E-mails: shankarjagu@gmail.com &amp; shankar_nird@yahoo.com  </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0"/>
            <a:ext cx="7772400" cy="1462088"/>
          </a:xfrm>
        </p:spPr>
        <p:txBody>
          <a:bodyPr>
            <a:normAutofit/>
          </a:bodyPr>
          <a:lstStyle/>
          <a:p>
            <a:pPr eaLnBrk="1" hangingPunct="1"/>
            <a:r>
              <a:rPr lang="en-US" sz="2800" b="1" dirty="0" smtClean="0">
                <a:latin typeface="Times New Roman" pitchFamily="18" charset="0"/>
                <a:cs typeface="Times New Roman" pitchFamily="18" charset="0"/>
              </a:rPr>
              <a:t>PM &amp; E</a:t>
            </a:r>
          </a:p>
        </p:txBody>
      </p:sp>
      <p:sp>
        <p:nvSpPr>
          <p:cNvPr id="40963" name="Rectangle 3"/>
          <p:cNvSpPr>
            <a:spLocks noGrp="1" noChangeArrowheads="1"/>
          </p:cNvSpPr>
          <p:nvPr>
            <p:ph type="body" idx="1"/>
          </p:nvPr>
        </p:nvSpPr>
        <p:spPr>
          <a:xfrm>
            <a:off x="0" y="990600"/>
            <a:ext cx="9144000" cy="5410200"/>
          </a:xfrm>
        </p:spPr>
        <p:txBody>
          <a:bodyPr/>
          <a:lstStyle/>
          <a:p>
            <a:pPr eaLnBrk="1" hangingPunct="1"/>
            <a:r>
              <a:rPr lang="en-US" sz="3600" dirty="0" smtClean="0">
                <a:latin typeface="Times New Roman" pitchFamily="18" charset="0"/>
                <a:cs typeface="Times New Roman" pitchFamily="18" charset="0"/>
              </a:rPr>
              <a:t>It is an approach which involves local people, development agencies &amp; policy makers deciding together how PROGRESS should be measured &amp; results acted upon. It helps to improve accountability.</a:t>
            </a:r>
          </a:p>
          <a:p>
            <a:pPr eaLnBrk="1" hangingPunct="1"/>
            <a:endParaRPr lang="en-US" sz="3600" dirty="0" smtClean="0">
              <a:latin typeface="Times New Roman" pitchFamily="18" charset="0"/>
              <a:cs typeface="Times New Roman" pitchFamily="18" charset="0"/>
            </a:endParaRPr>
          </a:p>
          <a:p>
            <a:pPr eaLnBrk="1" hangingPunct="1">
              <a:buNone/>
            </a:pPr>
            <a:endParaRPr lang="en-US" sz="3600" dirty="0" smtClean="0">
              <a:latin typeface="Times New Roman" pitchFamily="18" charset="0"/>
              <a:cs typeface="Times New Roman" pitchFamily="18" charset="0"/>
            </a:endParaRPr>
          </a:p>
          <a:p>
            <a:pPr eaLnBrk="1" hangingPunct="1"/>
            <a:r>
              <a:rPr lang="en-US" sz="3600" dirty="0" smtClean="0">
                <a:latin typeface="Times New Roman" pitchFamily="18" charset="0"/>
                <a:cs typeface="Times New Roman" pitchFamily="18" charset="0"/>
              </a:rPr>
              <a:t>[</a:t>
            </a:r>
            <a:r>
              <a:rPr lang="en-US" sz="3600" dirty="0" smtClean="0">
                <a:solidFill>
                  <a:srgbClr val="9900CC"/>
                </a:solidFill>
                <a:latin typeface="Times New Roman" pitchFamily="18" charset="0"/>
                <a:cs typeface="Times New Roman" pitchFamily="18" charset="0"/>
              </a:rPr>
              <a:t>source – IDS, SUSSEX, UK.1998</a:t>
            </a:r>
            <a:r>
              <a:rPr lang="en-US" sz="3600" dirty="0" smtClean="0">
                <a:latin typeface="Times New Roman" pitchFamily="18" charset="0"/>
                <a:cs typeface="Times New Roman" pitchFamily="18" charset="0"/>
              </a:rPr>
              <a: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1219200"/>
          </a:xfrm>
        </p:spPr>
        <p:txBody>
          <a:bodyPr>
            <a:normAutofit/>
          </a:bodyPr>
          <a:lstStyle/>
          <a:p>
            <a:pPr eaLnBrk="1" hangingPunct="1"/>
            <a:r>
              <a:rPr lang="en-US" sz="4000" dirty="0" smtClean="0">
                <a:latin typeface="Times New Roman" pitchFamily="18" charset="0"/>
                <a:cs typeface="Times New Roman" pitchFamily="18" charset="0"/>
              </a:rPr>
              <a:t>P M &amp; E</a:t>
            </a:r>
          </a:p>
        </p:txBody>
      </p:sp>
      <p:sp>
        <p:nvSpPr>
          <p:cNvPr id="41987" name="Rectangle 3"/>
          <p:cNvSpPr>
            <a:spLocks noGrp="1" noChangeArrowheads="1"/>
          </p:cNvSpPr>
          <p:nvPr>
            <p:ph type="body" idx="1"/>
          </p:nvPr>
        </p:nvSpPr>
        <p:spPr>
          <a:xfrm>
            <a:off x="0" y="990600"/>
            <a:ext cx="9144000" cy="5867400"/>
          </a:xfrm>
        </p:spPr>
        <p:txBody>
          <a:bodyPr>
            <a:normAutofit/>
          </a:bodyPr>
          <a:lstStyle/>
          <a:p>
            <a:pPr eaLnBrk="1" hangingPunct="1"/>
            <a:endParaRPr lang="en-US" sz="3600" dirty="0" smtClean="0">
              <a:latin typeface="Times New Roman" pitchFamily="18" charset="0"/>
              <a:cs typeface="Times New Roman" pitchFamily="18" charset="0"/>
            </a:endParaRPr>
          </a:p>
          <a:p>
            <a:pPr eaLnBrk="1" hangingPunct="1">
              <a:buNone/>
            </a:pPr>
            <a:r>
              <a:rPr lang="en-US" sz="3600" dirty="0" smtClean="0">
                <a:latin typeface="Times New Roman" pitchFamily="18" charset="0"/>
                <a:cs typeface="Times New Roman" pitchFamily="18" charset="0"/>
              </a:rPr>
              <a:t>Participatory M &amp; E is  a different approach which involves local people, development agencies, &amp; policy makers deciding together how these progress should be measured &amp; results acted upon.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79" name="Group 99"/>
          <p:cNvGraphicFramePr>
            <a:graphicFrameLocks noGrp="1"/>
          </p:cNvGraphicFramePr>
          <p:nvPr/>
        </p:nvGraphicFramePr>
        <p:xfrm>
          <a:off x="457200" y="685800"/>
          <a:ext cx="8305800" cy="6127306"/>
        </p:xfrm>
        <a:graphic>
          <a:graphicData uri="http://schemas.openxmlformats.org/drawingml/2006/table">
            <a:tbl>
              <a:tblPr/>
              <a:tblGrid>
                <a:gridCol w="2768600"/>
                <a:gridCol w="2768600"/>
                <a:gridCol w="2768600"/>
              </a:tblGrid>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N"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CME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PME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8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663300"/>
                          </a:solidFill>
                          <a:effectLst/>
                          <a:latin typeface="Times New Roman" pitchFamily="18" charset="0"/>
                        </a:rPr>
                        <a:t>Who plans &amp; manages process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Sr. Managers or outside experts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663300"/>
                          </a:solidFill>
                          <a:effectLst/>
                          <a:latin typeface="Times New Roman" pitchFamily="18" charset="0"/>
                        </a:rPr>
                        <a:t>Local people, project staff, managers &amp; other stake holders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3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6699"/>
                          </a:solidFill>
                          <a:effectLst/>
                          <a:latin typeface="Times New Roman" pitchFamily="18" charset="0"/>
                        </a:rPr>
                        <a:t>Role of “primary stake holders” (intended beneficiaries)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660033"/>
                          </a:solidFill>
                          <a:effectLst/>
                          <a:latin typeface="Times New Roman" pitchFamily="18" charset="0"/>
                        </a:rPr>
                        <a:t>Provide information only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660033"/>
                          </a:solidFill>
                          <a:effectLst/>
                          <a:latin typeface="Times New Roman" pitchFamily="18" charset="0"/>
                        </a:rPr>
                        <a:t>Design &amp; adapt the methodology, collect and analyze data, share findings and link them to 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663300"/>
                          </a:solidFill>
                          <a:effectLst/>
                          <a:latin typeface="Times New Roman" pitchFamily="18" charset="0"/>
                        </a:rPr>
                        <a:t>How success is measured: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00CC"/>
                          </a:solidFill>
                          <a:effectLst/>
                          <a:latin typeface="Times New Roman" pitchFamily="18" charset="0"/>
                        </a:rPr>
                        <a:t>Externally- defined, mainly quantitative indicators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663300"/>
                          </a:solidFill>
                          <a:effectLst/>
                          <a:latin typeface="Times New Roman" pitchFamily="18" charset="0"/>
                        </a:rPr>
                        <a:t>Internally- defined indicators, including more qualitative judgments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Times New Roman" pitchFamily="18" charset="0"/>
                        </a:rPr>
                        <a:t>Approach: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990000"/>
                          </a:solidFill>
                          <a:effectLst/>
                          <a:latin typeface="Times New Roman" pitchFamily="18" charset="0"/>
                        </a:rPr>
                        <a:t>Predetermined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Adaptive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4688">
                <a:tc gridSpan="3">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Source- I D S, SUSSEX ( November 1998)</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rgbClr val="FF66CC"/>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3038" name="Text Box 63"/>
          <p:cNvSpPr txBox="1">
            <a:spLocks noChangeArrowheads="1"/>
          </p:cNvSpPr>
          <p:nvPr/>
        </p:nvSpPr>
        <p:spPr bwMode="auto">
          <a:xfrm>
            <a:off x="228600" y="76200"/>
            <a:ext cx="8839200" cy="519113"/>
          </a:xfrm>
          <a:prstGeom prst="rect">
            <a:avLst/>
          </a:prstGeom>
          <a:noFill/>
          <a:ln w="9525">
            <a:noFill/>
            <a:miter lim="800000"/>
            <a:headEnd/>
            <a:tailEnd/>
          </a:ln>
        </p:spPr>
        <p:txBody>
          <a:bodyPr>
            <a:spAutoFit/>
          </a:bodyPr>
          <a:lstStyle/>
          <a:p>
            <a:pPr eaLnBrk="0" hangingPunct="0">
              <a:spcBef>
                <a:spcPct val="50000"/>
              </a:spcBef>
            </a:pPr>
            <a:r>
              <a:rPr lang="en-US" b="1">
                <a:latin typeface="Times New Roman" charset="0"/>
              </a:rPr>
              <a:t>DIFFERENCE –    CME &amp; PME</a:t>
            </a:r>
            <a:r>
              <a:rPr lang="en-US" sz="2800" b="1">
                <a:latin typeface="Times New Roman" charset="0"/>
              </a:rPr>
              <a:t> </a:t>
            </a:r>
            <a:r>
              <a:rPr lang="en-US">
                <a:latin typeface="Arial Black" pitchFamily="34" charset="0"/>
              </a:rPr>
              <a:t> </a:t>
            </a:r>
          </a:p>
        </p:txBody>
      </p:sp>
      <p:sp>
        <p:nvSpPr>
          <p:cNvPr id="43039" name="Text Box 67"/>
          <p:cNvSpPr txBox="1">
            <a:spLocks noChangeArrowheads="1"/>
          </p:cNvSpPr>
          <p:nvPr/>
        </p:nvSpPr>
        <p:spPr bwMode="auto">
          <a:xfrm>
            <a:off x="457200" y="7162800"/>
            <a:ext cx="7391400" cy="366713"/>
          </a:xfrm>
          <a:prstGeom prst="rect">
            <a:avLst/>
          </a:prstGeom>
          <a:noFill/>
          <a:ln w="9525">
            <a:noFill/>
            <a:miter lim="800000"/>
            <a:headEnd/>
            <a:tailEnd/>
          </a:ln>
        </p:spPr>
        <p:txBody>
          <a:bodyPr>
            <a:spAutoFit/>
          </a:bodyPr>
          <a:lstStyle/>
          <a:p>
            <a:pPr eaLnBrk="0" hangingPunct="0">
              <a:spcBef>
                <a:spcPct val="50000"/>
              </a:spcBef>
            </a:pPr>
            <a:endParaRPr lang="en-IN">
              <a:latin typeface="Times New Roman"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pitchFamily="18" charset="0"/>
                <a:cs typeface="Times New Roman" pitchFamily="18" charset="0"/>
              </a:rPr>
              <a:t>Meaning of Indicator</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1800" b="1" dirty="0" smtClean="0">
                <a:solidFill>
                  <a:srgbClr val="C00000"/>
                </a:solidFill>
                <a:latin typeface="Times New Roman" pitchFamily="18" charset="0"/>
                <a:cs typeface="Times New Roman" pitchFamily="18" charset="0"/>
              </a:rPr>
              <a:t>Indicators are variables that help to measure changes in a given situation.</a:t>
            </a:r>
          </a:p>
          <a:p>
            <a:pPr>
              <a:buNone/>
            </a:pPr>
            <a:r>
              <a:rPr lang="en-US" sz="2000" dirty="0" smtClean="0">
                <a:solidFill>
                  <a:srgbClr val="C00000"/>
                </a:solidFill>
                <a:latin typeface="Times New Roman" pitchFamily="18" charset="0"/>
                <a:cs typeface="Times New Roman" pitchFamily="18" charset="0"/>
              </a:rPr>
              <a:t> </a:t>
            </a:r>
          </a:p>
          <a:p>
            <a:r>
              <a:rPr lang="en-US" sz="2000" b="1" dirty="0" smtClean="0">
                <a:solidFill>
                  <a:srgbClr val="7030A0"/>
                </a:solidFill>
                <a:latin typeface="Times New Roman" pitchFamily="18" charset="0"/>
                <a:cs typeface="Times New Roman" pitchFamily="18" charset="0"/>
              </a:rPr>
              <a:t>They are tools for Monitoring &amp; Evaluating of an Activity.</a:t>
            </a:r>
          </a:p>
          <a:p>
            <a:pPr>
              <a:buNone/>
            </a:pPr>
            <a:endParaRPr lang="en-US" sz="2000" b="1" dirty="0" smtClean="0">
              <a:solidFill>
                <a:srgbClr val="7030A0"/>
              </a:solidFill>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Indicators Specific (explicit) &amp; Objectively Verifiable Measures.</a:t>
            </a:r>
          </a:p>
          <a:p>
            <a:pPr>
              <a:buNone/>
            </a:pPr>
            <a:endParaRPr lang="en-US" sz="2000" b="1" dirty="0" smtClean="0">
              <a:latin typeface="Times New Roman" pitchFamily="18" charset="0"/>
              <a:cs typeface="Times New Roman" pitchFamily="18" charset="0"/>
            </a:endParaRPr>
          </a:p>
          <a:p>
            <a:r>
              <a:rPr lang="en-US" sz="1800" b="1" dirty="0" smtClean="0">
                <a:solidFill>
                  <a:srgbClr val="00B0F0"/>
                </a:solidFill>
                <a:latin typeface="Times New Roman" pitchFamily="18" charset="0"/>
                <a:cs typeface="Times New Roman" pitchFamily="18" charset="0"/>
              </a:rPr>
              <a:t>Input Indicators, Output Indicators, Effect Indicators &amp; Impact Indicators. </a:t>
            </a:r>
          </a:p>
          <a:p>
            <a:endParaRPr lang="en-US" sz="1800" b="1" dirty="0" smtClean="0">
              <a:solidFill>
                <a:srgbClr val="00B0F0"/>
              </a:solidFill>
              <a:latin typeface="Times New Roman" pitchFamily="18" charset="0"/>
              <a:cs typeface="Times New Roman" pitchFamily="18" charset="0"/>
            </a:endParaRPr>
          </a:p>
          <a:p>
            <a:r>
              <a:rPr lang="en-US" sz="1800" b="1" dirty="0" smtClean="0">
                <a:solidFill>
                  <a:srgbClr val="00B0F0"/>
                </a:solidFill>
                <a:latin typeface="Times New Roman" pitchFamily="18" charset="0"/>
                <a:cs typeface="Times New Roman" pitchFamily="18" charset="0"/>
              </a:rPr>
              <a:t>Input: </a:t>
            </a:r>
            <a:r>
              <a:rPr lang="en-US" sz="1800" b="1" dirty="0" smtClean="0">
                <a:solidFill>
                  <a:srgbClr val="C00000"/>
                </a:solidFill>
                <a:latin typeface="Times New Roman" pitchFamily="18" charset="0"/>
                <a:cs typeface="Times New Roman" pitchFamily="18" charset="0"/>
              </a:rPr>
              <a:t>use of fertilizer (</a:t>
            </a:r>
            <a:r>
              <a:rPr lang="en-US" sz="1800" b="1" dirty="0" err="1" smtClean="0">
                <a:solidFill>
                  <a:srgbClr val="C00000"/>
                </a:solidFill>
                <a:latin typeface="Times New Roman" pitchFamily="18" charset="0"/>
                <a:cs typeface="Times New Roman" pitchFamily="18" charset="0"/>
              </a:rPr>
              <a:t>kgs</a:t>
            </a:r>
            <a:r>
              <a:rPr lang="en-US" sz="1800" b="1" dirty="0" smtClean="0">
                <a:solidFill>
                  <a:srgbClr val="C00000"/>
                </a:solidFill>
                <a:latin typeface="Times New Roman" pitchFamily="18" charset="0"/>
                <a:cs typeface="Times New Roman" pitchFamily="18" charset="0"/>
              </a:rPr>
              <a:t>); </a:t>
            </a:r>
            <a:r>
              <a:rPr lang="en-US" sz="1800" b="1" dirty="0" smtClean="0">
                <a:solidFill>
                  <a:srgbClr val="0070C0"/>
                </a:solidFill>
                <a:latin typeface="Times New Roman" pitchFamily="18" charset="0"/>
                <a:cs typeface="Times New Roman" pitchFamily="18" charset="0"/>
              </a:rPr>
              <a:t>Output: Area in hectares; </a:t>
            </a:r>
            <a:r>
              <a:rPr lang="en-US" sz="1800" b="1" dirty="0" smtClean="0">
                <a:latin typeface="Times New Roman" pitchFamily="18" charset="0"/>
                <a:cs typeface="Times New Roman" pitchFamily="18" charset="0"/>
              </a:rPr>
              <a:t>%age of farmers new extension package (effect i.e. Adoption rate) </a:t>
            </a:r>
            <a:r>
              <a:rPr lang="en-US" sz="1800" b="1" dirty="0" smtClean="0">
                <a:solidFill>
                  <a:srgbClr val="7030A0"/>
                </a:solidFill>
                <a:latin typeface="Times New Roman" pitchFamily="18" charset="0"/>
                <a:cs typeface="Times New Roman" pitchFamily="18" charset="0"/>
              </a:rPr>
              <a:t>and Change in Income (Impact)</a:t>
            </a:r>
            <a:r>
              <a:rPr lang="en-US" sz="1800" b="1" dirty="0" smtClean="0">
                <a:solidFill>
                  <a:srgbClr val="00B0F0"/>
                </a:solidFill>
                <a:latin typeface="Times New Roman" pitchFamily="18" charset="0"/>
                <a:cs typeface="Times New Roman" pitchFamily="18" charset="0"/>
              </a:rPr>
              <a:t> </a:t>
            </a:r>
          </a:p>
          <a:p>
            <a:endParaRPr lang="en-US" sz="2000" b="1" dirty="0" smtClean="0">
              <a:solidFill>
                <a:srgbClr val="00B0F0"/>
              </a:solidFill>
              <a:latin typeface="Times New Roman" pitchFamily="18" charset="0"/>
              <a:cs typeface="Times New Roman" pitchFamily="18" charset="0"/>
            </a:endParaRPr>
          </a:p>
          <a:p>
            <a:r>
              <a:rPr lang="en-US" sz="1800" b="1" dirty="0" smtClean="0">
                <a:solidFill>
                  <a:srgbClr val="002060"/>
                </a:solidFill>
                <a:latin typeface="Times New Roman" pitchFamily="18" charset="0"/>
                <a:cs typeface="Times New Roman" pitchFamily="18" charset="0"/>
              </a:rPr>
              <a:t>(Source: M&amp; E Guiding Principles, UNACC Task force on RD, UNO 1984) </a:t>
            </a:r>
            <a:r>
              <a:rPr lang="en-US" sz="1600" b="1" dirty="0" smtClean="0">
                <a:solidFill>
                  <a:srgbClr val="002060"/>
                </a:solidFill>
                <a:latin typeface="Times New Roman" pitchFamily="18" charset="0"/>
                <a:cs typeface="Times New Roman" pitchFamily="18" charset="0"/>
              </a:rPr>
              <a:t> </a:t>
            </a:r>
          </a:p>
          <a:p>
            <a:endParaRPr lang="en-US" sz="1800" b="1" dirty="0" smtClean="0">
              <a:solidFill>
                <a:srgbClr val="00B0F0"/>
              </a:solidFill>
              <a:latin typeface="Times New Roman" pitchFamily="18" charset="0"/>
              <a:cs typeface="Times New Roman" pitchFamily="18" charset="0"/>
            </a:endParaRPr>
          </a:p>
          <a:p>
            <a:endParaRPr lang="en-US" sz="1800" b="1" dirty="0" smtClean="0">
              <a:solidFill>
                <a:srgbClr val="00B0F0"/>
              </a:solidFill>
              <a:latin typeface="Times New Roman" pitchFamily="18" charset="0"/>
              <a:cs typeface="Times New Roman" pitchFamily="18" charset="0"/>
            </a:endParaRPr>
          </a:p>
          <a:p>
            <a:endParaRPr lang="en-US" sz="1800" b="1" dirty="0">
              <a:solidFill>
                <a:srgbClr val="00B0F0"/>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itchFamily="18" charset="0"/>
                <a:cs typeface="Times New Roman" pitchFamily="18" charset="0"/>
              </a:rPr>
              <a:t>Direct &amp; Indirect Indicators </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v"/>
            </a:pPr>
            <a:r>
              <a:rPr lang="en-US" sz="2000" b="1" dirty="0" smtClean="0">
                <a:solidFill>
                  <a:srgbClr val="C00000"/>
                </a:solidFill>
                <a:latin typeface="Times New Roman" pitchFamily="18" charset="0"/>
                <a:cs typeface="Times New Roman" pitchFamily="18" charset="0"/>
              </a:rPr>
              <a:t>Indicators may be DIRECT as mentioned in the previous slide.  </a:t>
            </a:r>
          </a:p>
          <a:p>
            <a:pPr>
              <a:spcBef>
                <a:spcPts val="0"/>
              </a:spcBef>
              <a:buFont typeface="Wingdings" pitchFamily="2" charset="2"/>
              <a:buChar char="v"/>
            </a:pPr>
            <a:r>
              <a:rPr lang="en-US" sz="2000" b="1" dirty="0" smtClean="0">
                <a:solidFill>
                  <a:srgbClr val="7030A0"/>
                </a:solidFill>
                <a:latin typeface="Times New Roman" pitchFamily="18" charset="0"/>
                <a:cs typeface="Times New Roman" pitchFamily="18" charset="0"/>
              </a:rPr>
              <a:t>Indirect indicators are used where Direct measurement not feasible.</a:t>
            </a:r>
          </a:p>
          <a:p>
            <a:pPr>
              <a:spcBef>
                <a:spcPts val="0"/>
              </a:spcBef>
              <a:buNone/>
            </a:pPr>
            <a:r>
              <a:rPr lang="en-US" sz="2000" b="1" dirty="0" smtClean="0">
                <a:solidFill>
                  <a:srgbClr val="7030A0"/>
                </a:solidFill>
                <a:latin typeface="Times New Roman" pitchFamily="18" charset="0"/>
                <a:cs typeface="Times New Roman" pitchFamily="18" charset="0"/>
              </a:rPr>
              <a:t>       </a:t>
            </a:r>
            <a:r>
              <a:rPr lang="en-US" sz="1800" b="1" dirty="0" smtClean="0">
                <a:solidFill>
                  <a:srgbClr val="00B0F0"/>
                </a:solidFill>
                <a:latin typeface="Times New Roman" pitchFamily="18" charset="0"/>
                <a:cs typeface="Times New Roman" pitchFamily="18" charset="0"/>
              </a:rPr>
              <a:t>e.g. Land holding size, type of house etc., for economic assessment of the villagers.</a:t>
            </a:r>
          </a:p>
          <a:p>
            <a:pPr>
              <a:spcBef>
                <a:spcPts val="0"/>
              </a:spcBef>
              <a:buNone/>
            </a:pPr>
            <a:r>
              <a:rPr lang="en-US" sz="1800" b="1" dirty="0" smtClean="0">
                <a:solidFill>
                  <a:srgbClr val="00B0F0"/>
                </a:solidFill>
                <a:latin typeface="Times New Roman" pitchFamily="18" charset="0"/>
                <a:cs typeface="Times New Roman" pitchFamily="18" charset="0"/>
              </a:rPr>
              <a:t>                          </a:t>
            </a:r>
            <a:r>
              <a:rPr lang="en-US" sz="1800" b="1" dirty="0" smtClean="0">
                <a:solidFill>
                  <a:srgbClr val="00B050"/>
                </a:solidFill>
                <a:latin typeface="Times New Roman" pitchFamily="18" charset="0"/>
                <a:cs typeface="Times New Roman" pitchFamily="18" charset="0"/>
              </a:rPr>
              <a:t>Choice of Indicators are based on following </a:t>
            </a:r>
            <a:endParaRPr lang="en-US" sz="1400" b="1" dirty="0" smtClean="0">
              <a:solidFill>
                <a:srgbClr val="00B050"/>
              </a:solidFill>
              <a:latin typeface="Times New Roman" pitchFamily="18" charset="0"/>
              <a:cs typeface="Times New Roman" pitchFamily="18" charset="0"/>
            </a:endParaRPr>
          </a:p>
          <a:p>
            <a:pPr marL="0" indent="0">
              <a:spcBef>
                <a:spcPts val="0"/>
              </a:spcBef>
              <a:buFont typeface="Wingdings" pitchFamily="2" charset="2"/>
              <a:buChar char="Ø"/>
            </a:pPr>
            <a:r>
              <a:rPr lang="en-US" sz="1600" b="1" dirty="0" smtClean="0">
                <a:solidFill>
                  <a:srgbClr val="C00000"/>
                </a:solidFill>
                <a:latin typeface="Times New Roman" pitchFamily="18" charset="0"/>
                <a:cs typeface="Times New Roman" pitchFamily="18" charset="0"/>
              </a:rPr>
              <a:t>VALID: they should actually measure what they are supposed to measure</a:t>
            </a:r>
            <a:r>
              <a:rPr lang="en-US" sz="1600" b="1" dirty="0" smtClean="0">
                <a:solidFill>
                  <a:schemeClr val="accent3">
                    <a:lumMod val="10000"/>
                  </a:schemeClr>
                </a:solidFill>
                <a:latin typeface="Times New Roman" pitchFamily="18" charset="0"/>
                <a:cs typeface="Times New Roman" pitchFamily="18" charset="0"/>
              </a:rPr>
              <a:t>. </a:t>
            </a:r>
          </a:p>
          <a:p>
            <a:pPr marL="0" indent="0">
              <a:spcBef>
                <a:spcPts val="0"/>
              </a:spcBef>
              <a:buFont typeface="Wingdings" pitchFamily="2" charset="2"/>
              <a:buChar char="Ø"/>
            </a:pPr>
            <a:r>
              <a:rPr lang="en-US" sz="1600" b="1" dirty="0" smtClean="0">
                <a:solidFill>
                  <a:schemeClr val="accent3">
                    <a:lumMod val="10000"/>
                  </a:schemeClr>
                </a:solidFill>
                <a:latin typeface="Times New Roman" pitchFamily="18" charset="0"/>
                <a:cs typeface="Times New Roman" pitchFamily="18" charset="0"/>
              </a:rPr>
              <a:t>RELIABLE:  That is VERIFIABLE. </a:t>
            </a:r>
          </a:p>
          <a:p>
            <a:pPr marL="0" indent="0">
              <a:spcBef>
                <a:spcPts val="0"/>
              </a:spcBef>
              <a:buFont typeface="Wingdings" pitchFamily="2" charset="2"/>
              <a:buChar char="Ø"/>
            </a:pPr>
            <a:r>
              <a:rPr lang="en-US" sz="1600" b="1" dirty="0" smtClean="0">
                <a:solidFill>
                  <a:srgbClr val="0B64B5"/>
                </a:solidFill>
                <a:latin typeface="Times New Roman" pitchFamily="18" charset="0"/>
                <a:cs typeface="Times New Roman" pitchFamily="18" charset="0"/>
              </a:rPr>
              <a:t>RELEVANT: relevant to project objectives.</a:t>
            </a:r>
          </a:p>
          <a:p>
            <a:pPr marL="0" indent="0">
              <a:spcBef>
                <a:spcPts val="0"/>
              </a:spcBef>
              <a:buFont typeface="Wingdings" pitchFamily="2" charset="2"/>
              <a:buChar char="Ø"/>
            </a:pPr>
            <a:r>
              <a:rPr lang="en-US" sz="1600" b="1" dirty="0" smtClean="0">
                <a:solidFill>
                  <a:srgbClr val="00B050"/>
                </a:solidFill>
                <a:latin typeface="Times New Roman" pitchFamily="18" charset="0"/>
                <a:cs typeface="Times New Roman" pitchFamily="18" charset="0"/>
              </a:rPr>
              <a:t>SENSITIVE: Sensitive to changes in the situation. </a:t>
            </a:r>
          </a:p>
          <a:p>
            <a:pPr marL="0" indent="0">
              <a:spcBef>
                <a:spcPts val="0"/>
              </a:spcBef>
              <a:buFont typeface="Wingdings" pitchFamily="2" charset="2"/>
              <a:buChar char="Ø"/>
            </a:pPr>
            <a:r>
              <a:rPr lang="en-US" sz="1600" b="1" dirty="0" smtClean="0">
                <a:solidFill>
                  <a:schemeClr val="accent2">
                    <a:lumMod val="75000"/>
                  </a:schemeClr>
                </a:solidFill>
                <a:latin typeface="Times New Roman" pitchFamily="18" charset="0"/>
                <a:cs typeface="Times New Roman" pitchFamily="18" charset="0"/>
              </a:rPr>
              <a:t>SPECIFIC: Specific to the objective.</a:t>
            </a:r>
          </a:p>
          <a:p>
            <a:pPr marL="0" indent="0">
              <a:spcBef>
                <a:spcPts val="0"/>
              </a:spcBef>
              <a:buFont typeface="Wingdings" pitchFamily="2" charset="2"/>
              <a:buChar char="Ø"/>
            </a:pPr>
            <a:endParaRPr lang="en-US" sz="1600" b="1" dirty="0" smtClean="0">
              <a:solidFill>
                <a:schemeClr val="accent2">
                  <a:lumMod val="75000"/>
                </a:schemeClr>
              </a:solidFill>
              <a:latin typeface="Times New Roman" pitchFamily="18" charset="0"/>
              <a:cs typeface="Times New Roman" pitchFamily="18" charset="0"/>
            </a:endParaRPr>
          </a:p>
          <a:p>
            <a:pPr>
              <a:spcBef>
                <a:spcPts val="0"/>
              </a:spcBef>
              <a:buFont typeface="Wingdings" pitchFamily="2" charset="2"/>
              <a:buChar char="Ø"/>
            </a:pPr>
            <a:r>
              <a:rPr lang="en-US" sz="1600" b="1" dirty="0" smtClean="0">
                <a:solidFill>
                  <a:schemeClr val="accent2">
                    <a:lumMod val="75000"/>
                  </a:schemeClr>
                </a:solidFill>
                <a:latin typeface="Times New Roman" pitchFamily="18" charset="0"/>
                <a:cs typeface="Times New Roman" pitchFamily="18" charset="0"/>
              </a:rPr>
              <a:t>COST EFFECTIVE:  </a:t>
            </a:r>
          </a:p>
          <a:p>
            <a:pPr>
              <a:spcBef>
                <a:spcPts val="0"/>
              </a:spcBef>
              <a:buFont typeface="Wingdings" pitchFamily="2" charset="2"/>
              <a:buChar char="Ø"/>
            </a:pPr>
            <a:r>
              <a:rPr lang="en-US" sz="1600" b="1" dirty="0" smtClean="0">
                <a:latin typeface="Times New Roman" pitchFamily="18" charset="0"/>
                <a:cs typeface="Times New Roman" pitchFamily="18" charset="0"/>
              </a:rPr>
              <a:t>TIMELY: With stipulated time data should be collected</a:t>
            </a:r>
            <a:r>
              <a:rPr lang="en-US" sz="1600" b="1" dirty="0" smtClean="0">
                <a:solidFill>
                  <a:schemeClr val="accent2">
                    <a:lumMod val="75000"/>
                  </a:schemeClr>
                </a:solidFill>
                <a:latin typeface="Times New Roman" pitchFamily="18" charset="0"/>
                <a:cs typeface="Times New Roman" pitchFamily="18" charset="0"/>
              </a:rPr>
              <a:t> </a:t>
            </a:r>
          </a:p>
          <a:p>
            <a:pPr>
              <a:spcBef>
                <a:spcPts val="0"/>
              </a:spcBef>
              <a:buFont typeface="Wingdings" pitchFamily="2" charset="2"/>
              <a:buChar char="Ø"/>
            </a:pPr>
            <a:endParaRPr lang="en-US" sz="1600" b="1" dirty="0" smtClean="0">
              <a:solidFill>
                <a:schemeClr val="accent2">
                  <a:lumMod val="75000"/>
                </a:schemeClr>
              </a:solidFill>
              <a:latin typeface="Times New Roman" pitchFamily="18" charset="0"/>
              <a:cs typeface="Times New Roman" pitchFamily="18" charset="0"/>
            </a:endParaRPr>
          </a:p>
          <a:p>
            <a:pPr>
              <a:spcBef>
                <a:spcPts val="0"/>
              </a:spcBef>
              <a:buFont typeface="Wingdings" pitchFamily="2" charset="2"/>
              <a:buChar char="Ø"/>
            </a:pPr>
            <a:endParaRPr lang="en-US" sz="1600" b="1" dirty="0" smtClean="0">
              <a:solidFill>
                <a:schemeClr val="accent2">
                  <a:lumMod val="75000"/>
                </a:schemeClr>
              </a:solidFill>
              <a:latin typeface="Times New Roman" pitchFamily="18" charset="0"/>
              <a:cs typeface="Times New Roman" pitchFamily="18" charset="0"/>
            </a:endParaRPr>
          </a:p>
          <a:p>
            <a:pPr>
              <a:spcBef>
                <a:spcPts val="0"/>
              </a:spcBef>
              <a:buNone/>
            </a:pPr>
            <a:r>
              <a:rPr lang="en-US" sz="1600" b="1" dirty="0" smtClean="0">
                <a:solidFill>
                  <a:srgbClr val="002060"/>
                </a:solidFill>
                <a:latin typeface="Times New Roman" pitchFamily="18" charset="0"/>
                <a:cs typeface="Times New Roman" pitchFamily="18" charset="0"/>
              </a:rPr>
              <a:t>(Source: M&amp; E Guiding Principles, UNACC Task force on RD, UNO 1984)</a:t>
            </a:r>
            <a:endParaRPr lang="en-US" sz="1600" b="1" dirty="0" smtClean="0">
              <a:solidFill>
                <a:schemeClr val="accent2">
                  <a:lumMod val="75000"/>
                </a:schemeClr>
              </a:solidFill>
              <a:latin typeface="Times New Roman" pitchFamily="18" charset="0"/>
              <a:cs typeface="Times New Roman" pitchFamily="18" charset="0"/>
            </a:endParaRPr>
          </a:p>
          <a:p>
            <a:pPr>
              <a:spcBef>
                <a:spcPts val="0"/>
              </a:spcBef>
              <a:buFont typeface="Wingdings" pitchFamily="2" charset="2"/>
              <a:buChar char="Ø"/>
            </a:pPr>
            <a:endParaRPr lang="en-US" sz="1600" b="1" dirty="0" smtClean="0">
              <a:solidFill>
                <a:schemeClr val="accent2">
                  <a:lumMod val="75000"/>
                </a:schemeClr>
              </a:solidFill>
              <a:latin typeface="Times New Roman" pitchFamily="18" charset="0"/>
              <a:cs typeface="Times New Roman" pitchFamily="18" charset="0"/>
            </a:endParaRPr>
          </a:p>
          <a:p>
            <a:pPr>
              <a:spcBef>
                <a:spcPts val="0"/>
              </a:spcBef>
              <a:buFont typeface="Wingdings" pitchFamily="2" charset="2"/>
              <a:buChar char="Ø"/>
            </a:pPr>
            <a:endParaRPr lang="en-US" sz="1600" b="1" dirty="0" smtClean="0">
              <a:solidFill>
                <a:srgbClr val="00B050"/>
              </a:solidFill>
              <a:latin typeface="Times New Roman" pitchFamily="18" charset="0"/>
              <a:cs typeface="Times New Roman" pitchFamily="18" charset="0"/>
            </a:endParaRPr>
          </a:p>
          <a:p>
            <a:pPr>
              <a:buNone/>
            </a:pPr>
            <a:endParaRPr lang="en-US" sz="2000" b="1" dirty="0" smtClean="0">
              <a:solidFill>
                <a:srgbClr val="00B0F0"/>
              </a:solidFill>
              <a:latin typeface="Times New Roman" pitchFamily="18" charset="0"/>
              <a:cs typeface="Times New Roman" pitchFamily="18" charset="0"/>
            </a:endParaRPr>
          </a:p>
          <a:p>
            <a:pPr>
              <a:buFont typeface="Wingdings" pitchFamily="2" charset="2"/>
              <a:buChar char="v"/>
            </a:pPr>
            <a:endParaRPr lang="en-US" sz="2000" b="1" dirty="0">
              <a:solidFill>
                <a:srgbClr val="C00000"/>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itchFamily="18" charset="0"/>
                <a:cs typeface="Times New Roman" pitchFamily="18" charset="0"/>
              </a:rPr>
              <a:t>Types of indicators </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3600" dirty="0" smtClean="0">
                <a:latin typeface="Times New Roman" pitchFamily="18" charset="0"/>
                <a:cs typeface="Times New Roman" pitchFamily="18" charset="0"/>
              </a:rPr>
              <a:t>Baseline indicators</a:t>
            </a:r>
          </a:p>
          <a:p>
            <a:r>
              <a:rPr lang="en-US" sz="3600" dirty="0" smtClean="0">
                <a:latin typeface="Times New Roman" pitchFamily="18" charset="0"/>
                <a:cs typeface="Times New Roman" pitchFamily="18" charset="0"/>
              </a:rPr>
              <a:t> Input indicators</a:t>
            </a:r>
          </a:p>
          <a:p>
            <a:r>
              <a:rPr lang="en-US" sz="3600" dirty="0" smtClean="0">
                <a:latin typeface="Times New Roman" pitchFamily="18" charset="0"/>
                <a:cs typeface="Times New Roman" pitchFamily="18" charset="0"/>
              </a:rPr>
              <a:t> Output indicators</a:t>
            </a:r>
          </a:p>
          <a:p>
            <a:r>
              <a:rPr lang="en-US" sz="3600" dirty="0" smtClean="0">
                <a:latin typeface="Times New Roman" pitchFamily="18" charset="0"/>
                <a:cs typeface="Times New Roman" pitchFamily="18" charset="0"/>
              </a:rPr>
              <a:t>Result indicators</a:t>
            </a:r>
          </a:p>
          <a:p>
            <a:r>
              <a:rPr lang="en-US" sz="3600" dirty="0" smtClean="0">
                <a:latin typeface="Times New Roman" pitchFamily="18" charset="0"/>
                <a:cs typeface="Times New Roman" pitchFamily="18" charset="0"/>
              </a:rPr>
              <a:t> Impact indicators</a:t>
            </a:r>
          </a:p>
          <a:p>
            <a:endParaRPr lang="en-US" dirty="0" smtClean="0"/>
          </a:p>
          <a:p>
            <a:pPr>
              <a:buNone/>
            </a:pPr>
            <a:r>
              <a:rPr lang="en-US" sz="1200" b="1" dirty="0" smtClean="0">
                <a:latin typeface="Times New Roman" pitchFamily="18" charset="0"/>
                <a:cs typeface="Times New Roman" pitchFamily="18" charset="0"/>
              </a:rPr>
              <a:t>Source:  CAPTURING THE SUCCESS OF YOUR RDP:  FOR THE EX POST VALUATION OF 2007-2013 RDPS GUIDELINES,   European Evaluation Network for RD, June 2014,  European Commission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B050"/>
                </a:solidFill>
                <a:latin typeface="Times New Roman" pitchFamily="18" charset="0"/>
                <a:cs typeface="Times New Roman" pitchFamily="18" charset="0"/>
              </a:rPr>
              <a:t>Concept of Indicators </a:t>
            </a:r>
            <a:endParaRPr lang="en-US" sz="2800" b="1" dirty="0">
              <a:solidFill>
                <a:srgbClr val="00B05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r>
              <a:rPr lang="en-US" sz="2400" b="1" dirty="0" smtClean="0">
                <a:latin typeface="Times New Roman" pitchFamily="18" charset="0"/>
                <a:cs typeface="Times New Roman" pitchFamily="18" charset="0"/>
              </a:rPr>
              <a:t>Baseline indicators: </a:t>
            </a:r>
            <a:r>
              <a:rPr lang="en-US" sz="2000" b="1" dirty="0" smtClean="0">
                <a:solidFill>
                  <a:srgbClr val="7030A0"/>
                </a:solidFill>
                <a:latin typeface="Times New Roman" pitchFamily="18" charset="0"/>
                <a:cs typeface="Times New Roman" pitchFamily="18" charset="0"/>
              </a:rPr>
              <a:t>Baseline indicators are those used to assess the starting point of the programme, and provided the basis for the SWOT analysis and definition of the programme strategy. </a:t>
            </a:r>
          </a:p>
          <a:p>
            <a:pPr>
              <a:buNone/>
            </a:pPr>
            <a:endParaRPr lang="en-US" sz="2000" b="1" dirty="0" smtClean="0">
              <a:solidFill>
                <a:srgbClr val="7030A0"/>
              </a:solidFill>
              <a:latin typeface="Times New Roman" pitchFamily="18" charset="0"/>
              <a:cs typeface="Times New Roman" pitchFamily="18" charset="0"/>
            </a:endParaRPr>
          </a:p>
          <a:p>
            <a:r>
              <a:rPr lang="en-US" sz="2000" b="1" dirty="0" smtClean="0">
                <a:solidFill>
                  <a:srgbClr val="00B0F0"/>
                </a:solidFill>
                <a:latin typeface="Times New Roman" pitchFamily="18" charset="0"/>
                <a:cs typeface="Times New Roman" pitchFamily="18" charset="0"/>
              </a:rPr>
              <a:t>Input indicators: </a:t>
            </a:r>
            <a:r>
              <a:rPr lang="en-US" sz="2000" b="1" dirty="0" smtClean="0">
                <a:latin typeface="Times New Roman" pitchFamily="18" charset="0"/>
                <a:cs typeface="Times New Roman" pitchFamily="18" charset="0"/>
              </a:rPr>
              <a:t>These refer to the budget or other resources allocated at each level of the assistance.</a:t>
            </a:r>
          </a:p>
          <a:p>
            <a:pPr>
              <a:buNone/>
            </a:pPr>
            <a:r>
              <a:rPr lang="en-US" sz="2000" b="1" dirty="0" smtClean="0">
                <a:latin typeface="Times New Roman" pitchFamily="18" charset="0"/>
                <a:cs typeface="Times New Roman" pitchFamily="18" charset="0"/>
              </a:rPr>
              <a:t> </a:t>
            </a:r>
          </a:p>
          <a:p>
            <a:r>
              <a:rPr lang="en-US" sz="2000" b="1" dirty="0" smtClean="0">
                <a:solidFill>
                  <a:srgbClr val="7030A0"/>
                </a:solidFill>
                <a:latin typeface="Times New Roman" pitchFamily="18" charset="0"/>
                <a:cs typeface="Times New Roman" pitchFamily="18" charset="0"/>
              </a:rPr>
              <a:t>Output indicators: </a:t>
            </a:r>
            <a:r>
              <a:rPr lang="en-US" sz="2000" b="1" dirty="0" smtClean="0">
                <a:latin typeface="Times New Roman" pitchFamily="18" charset="0"/>
                <a:cs typeface="Times New Roman" pitchFamily="18" charset="0"/>
              </a:rPr>
              <a:t>These measure activities implemented within various measures of the programme.</a:t>
            </a:r>
          </a:p>
          <a:p>
            <a:pPr>
              <a:buNone/>
            </a:pPr>
            <a:endParaRPr lang="en-US" sz="2000" b="1" dirty="0" smtClean="0">
              <a:latin typeface="Times New Roman" pitchFamily="18" charset="0"/>
              <a:cs typeface="Times New Roman" pitchFamily="18" charset="0"/>
            </a:endParaRPr>
          </a:p>
          <a:p>
            <a:r>
              <a:rPr lang="en-US" sz="2000" b="1" dirty="0" smtClean="0">
                <a:solidFill>
                  <a:srgbClr val="C00000"/>
                </a:solidFill>
                <a:latin typeface="Times New Roman" pitchFamily="18" charset="0"/>
                <a:cs typeface="Times New Roman" pitchFamily="18" charset="0"/>
              </a:rPr>
              <a:t>Result indicators: </a:t>
            </a:r>
            <a:r>
              <a:rPr lang="en-US" sz="1600" b="1" dirty="0" smtClean="0">
                <a:solidFill>
                  <a:srgbClr val="00B0F0"/>
                </a:solidFill>
                <a:latin typeface="Times New Roman" pitchFamily="18" charset="0"/>
                <a:cs typeface="Times New Roman" pitchFamily="18" charset="0"/>
              </a:rPr>
              <a:t>These measure the direct and immediate effects of the intervention. They provide information on changes in, for example, the behaviour, capacity or performance of direct beneficiaries and are measured in physical or monetary terms.</a:t>
            </a:r>
            <a:endParaRPr lang="en-US" sz="1600" b="1" smtClean="0">
              <a:solidFill>
                <a:srgbClr val="00B0F0"/>
              </a:solidFill>
              <a:latin typeface="Times New Roman" pitchFamily="18" charset="0"/>
              <a:cs typeface="Times New Roman" pitchFamily="18" charset="0"/>
            </a:endParaRPr>
          </a:p>
          <a:p>
            <a:pPr>
              <a:buNone/>
            </a:pPr>
            <a:r>
              <a:rPr lang="en-US" sz="1600" b="1" smtClean="0">
                <a:solidFill>
                  <a:srgbClr val="00B0F0"/>
                </a:solidFill>
                <a:latin typeface="Times New Roman" pitchFamily="18" charset="0"/>
                <a:cs typeface="Times New Roman" pitchFamily="18" charset="0"/>
              </a:rPr>
              <a:t> </a:t>
            </a:r>
            <a:endParaRPr lang="en-US" sz="1600" b="1" dirty="0" smtClean="0">
              <a:solidFill>
                <a:srgbClr val="00B0F0"/>
              </a:solidFill>
              <a:latin typeface="Times New Roman" pitchFamily="18" charset="0"/>
              <a:cs typeface="Times New Roman" pitchFamily="18" charset="0"/>
            </a:endParaRPr>
          </a:p>
          <a:p>
            <a:endParaRPr lang="en-US" sz="1200" b="1" dirty="0" smtClean="0">
              <a:solidFill>
                <a:srgbClr val="00B0F0"/>
              </a:solidFill>
              <a:latin typeface="Times New Roman" pitchFamily="18" charset="0"/>
              <a:cs typeface="Times New Roman" pitchFamily="18" charset="0"/>
            </a:endParaRPr>
          </a:p>
          <a:p>
            <a:pPr>
              <a:buNone/>
            </a:pPr>
            <a:r>
              <a:rPr lang="en-US" sz="1300" b="1" dirty="0" smtClean="0">
                <a:latin typeface="Times New Roman" pitchFamily="18" charset="0"/>
                <a:cs typeface="Times New Roman" pitchFamily="18" charset="0"/>
              </a:rPr>
              <a:t>Source: CAPTURING THE SUCCESS OF YOUR RDP:  FOR THE EX POST VALUATION OF 2007-2013 RDPS GUIDELINES  ,   European Evaluation Network for RD, June 2014,  European Commission</a:t>
            </a:r>
            <a:endParaRPr lang="en-US" sz="1300" b="1" dirty="0" smtClean="0">
              <a:solidFill>
                <a:srgbClr val="00B0F0"/>
              </a:solidFill>
              <a:latin typeface="Times New Roman" pitchFamily="18" charset="0"/>
              <a:cs typeface="Times New Roman" pitchFamily="18" charset="0"/>
            </a:endParaRPr>
          </a:p>
          <a:p>
            <a:endParaRPr lang="en-US" sz="2000" b="1" dirty="0" smtClean="0">
              <a:latin typeface="Times New Roman" pitchFamily="18" charset="0"/>
              <a:cs typeface="Times New Roman" pitchFamily="18" charset="0"/>
            </a:endParaRPr>
          </a:p>
          <a:p>
            <a:endParaRPr lang="en-US" sz="2000" b="1" dirty="0" smtClean="0">
              <a:solidFill>
                <a:srgbClr val="7030A0"/>
              </a:solidFill>
              <a:latin typeface="Times New Roman" pitchFamily="18" charset="0"/>
              <a:cs typeface="Times New Roman" pitchFamily="18" charset="0"/>
            </a:endParaRPr>
          </a:p>
          <a:p>
            <a:endParaRPr lang="en-US" sz="2000" b="1" dirty="0" smtClean="0">
              <a:solidFill>
                <a:srgbClr val="7030A0"/>
              </a:solidFill>
              <a:latin typeface="Times New Roman" pitchFamily="18" charset="0"/>
              <a:cs typeface="Times New Roman" pitchFamily="18" charset="0"/>
            </a:endParaRPr>
          </a:p>
          <a:p>
            <a:endParaRPr lang="en-US" sz="2000" b="1" dirty="0" smtClean="0">
              <a:solidFill>
                <a:srgbClr val="7030A0"/>
              </a:solidFill>
              <a:latin typeface="Times New Roman" pitchFamily="18" charset="0"/>
              <a:cs typeface="Times New Roman" pitchFamily="18" charset="0"/>
            </a:endParaRPr>
          </a:p>
          <a:p>
            <a:endParaRPr lang="en-US" sz="2000" b="1" dirty="0">
              <a:solidFill>
                <a:srgbClr val="7030A0"/>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pitchFamily="18" charset="0"/>
                <a:cs typeface="Times New Roman" pitchFamily="18" charset="0"/>
              </a:rPr>
              <a:t>Indicators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r>
              <a:rPr lang="en-US" sz="2400" b="1" dirty="0" smtClean="0">
                <a:solidFill>
                  <a:srgbClr val="00B0F0"/>
                </a:solidFill>
                <a:latin typeface="Times New Roman" pitchFamily="18" charset="0"/>
                <a:cs typeface="Times New Roman" pitchFamily="18" charset="0"/>
              </a:rPr>
              <a:t>Impact indicators: </a:t>
            </a:r>
            <a:r>
              <a:rPr lang="en-US" sz="2000" b="1" dirty="0" smtClean="0">
                <a:latin typeface="Times New Roman" pitchFamily="18" charset="0"/>
                <a:cs typeface="Times New Roman" pitchFamily="18" charset="0"/>
              </a:rPr>
              <a:t>These refer to the benefits of the programme both at the level of the intervention but also more generally in the programme area. They are linked to the wider objectives of the RDP.</a:t>
            </a:r>
          </a:p>
          <a:p>
            <a:r>
              <a:rPr lang="en-US" sz="2000" b="1" dirty="0" smtClean="0">
                <a:latin typeface="Times New Roman" pitchFamily="18" charset="0"/>
                <a:cs typeface="Times New Roman" pitchFamily="18" charset="0"/>
              </a:rPr>
              <a:t>Impact indicators are perhaps the most important of all in assessing the success of the RDP.</a:t>
            </a:r>
          </a:p>
          <a:p>
            <a:r>
              <a:rPr lang="en-US" sz="2000" b="1" dirty="0" smtClean="0">
                <a:latin typeface="Times New Roman" pitchFamily="18" charset="0"/>
                <a:cs typeface="Times New Roman" pitchFamily="18" charset="0"/>
              </a:rPr>
              <a:t>However, they cannot be understood in isolation, and in order to explain observed outcomes, reference may need to be made to output and result indicators. </a:t>
            </a:r>
          </a:p>
          <a:p>
            <a:r>
              <a:rPr lang="en-US" sz="2000" b="1" dirty="0" smtClean="0">
                <a:solidFill>
                  <a:srgbClr val="7030A0"/>
                </a:solidFill>
                <a:latin typeface="Times New Roman" pitchFamily="18" charset="0"/>
                <a:cs typeface="Times New Roman" pitchFamily="18" charset="0"/>
              </a:rPr>
              <a:t>Example: increase in employment in rural areas, increased productivity of agricultural sector, increased production of renewable energy.</a:t>
            </a:r>
          </a:p>
          <a:p>
            <a:pPr>
              <a:buNone/>
            </a:pPr>
            <a:endParaRPr lang="en-US" sz="2000" b="1" dirty="0" smtClean="0">
              <a:solidFill>
                <a:srgbClr val="7030A0"/>
              </a:solidFill>
              <a:latin typeface="Times New Roman" pitchFamily="18" charset="0"/>
              <a:cs typeface="Times New Roman" pitchFamily="18" charset="0"/>
            </a:endParaRPr>
          </a:p>
          <a:p>
            <a:pPr>
              <a:buNone/>
            </a:pPr>
            <a:r>
              <a:rPr lang="en-US" sz="1200" b="1" dirty="0" smtClean="0">
                <a:latin typeface="Times New Roman" pitchFamily="18" charset="0"/>
                <a:cs typeface="Times New Roman" pitchFamily="18" charset="0"/>
              </a:rPr>
              <a:t>Source: CAPTURING THE SUCCESS OF YOUR RDP:  FOR THE EX POST VALUATION OF 2007-2013 RDPS GUIDELINES  ,   European Evaluation Network for RD, June 2014,  European Commission</a:t>
            </a:r>
          </a:p>
          <a:p>
            <a:endParaRPr lang="en-US" sz="2000" b="1" dirty="0">
              <a:solidFill>
                <a:srgbClr val="7030A0"/>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Example of M&amp;E data at Household level </a:t>
            </a:r>
            <a:br>
              <a:rPr lang="en-US" sz="2800" b="1" dirty="0" smtClean="0">
                <a:latin typeface="Times New Roman" pitchFamily="18" charset="0"/>
                <a:cs typeface="Times New Roman" pitchFamily="18" charset="0"/>
              </a:rPr>
            </a:br>
            <a:r>
              <a:rPr lang="en-US" sz="1800" b="1" dirty="0" smtClean="0">
                <a:solidFill>
                  <a:srgbClr val="7030A0"/>
                </a:solidFill>
                <a:latin typeface="Times New Roman" pitchFamily="18" charset="0"/>
                <a:cs typeface="Times New Roman" pitchFamily="18" charset="0"/>
              </a:rPr>
              <a:t>Source: M&amp; E Guiding Principles, UNACC Task force on RD, UNO 1984)  </a:t>
            </a:r>
            <a:endParaRPr lang="en-US" sz="2800" b="1" dirty="0">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r>
              <a:rPr lang="en-US" sz="2000" b="1" dirty="0" smtClean="0">
                <a:solidFill>
                  <a:srgbClr val="C00000"/>
                </a:solidFill>
                <a:latin typeface="Times New Roman" pitchFamily="18" charset="0"/>
                <a:cs typeface="Times New Roman" pitchFamily="18" charset="0"/>
              </a:rPr>
              <a:t>Income (Direct)</a:t>
            </a:r>
          </a:p>
          <a:p>
            <a:r>
              <a:rPr lang="en-US" sz="2000" b="1" dirty="0" smtClean="0">
                <a:solidFill>
                  <a:srgbClr val="00B050"/>
                </a:solidFill>
                <a:latin typeface="Times New Roman" pitchFamily="18" charset="0"/>
                <a:cs typeface="Times New Roman" pitchFamily="18" charset="0"/>
              </a:rPr>
              <a:t>Assets (proxy), e.g. house, land, livestock, durable households goods etc.</a:t>
            </a:r>
          </a:p>
          <a:p>
            <a:pPr>
              <a:buNone/>
            </a:pPr>
            <a:endParaRPr lang="en-US" sz="1800" b="1" dirty="0" smtClean="0">
              <a:solidFill>
                <a:srgbClr val="7030A0"/>
              </a:solidFill>
              <a:latin typeface="Times New Roman" pitchFamily="18" charset="0"/>
              <a:cs typeface="Times New Roman" pitchFamily="18" charset="0"/>
            </a:endParaRPr>
          </a:p>
          <a:p>
            <a:pPr>
              <a:lnSpc>
                <a:spcPct val="150000"/>
              </a:lnSpc>
            </a:pPr>
            <a:r>
              <a:rPr lang="en-US" sz="2000" b="1" dirty="0" smtClean="0">
                <a:solidFill>
                  <a:srgbClr val="7030A0"/>
                </a:solidFill>
                <a:latin typeface="Times New Roman" pitchFamily="18" charset="0"/>
                <a:cs typeface="Times New Roman" pitchFamily="18" charset="0"/>
              </a:rPr>
              <a:t>Food Consumption: Normal &amp; special</a:t>
            </a:r>
          </a:p>
          <a:p>
            <a:pPr>
              <a:lnSpc>
                <a:spcPct val="150000"/>
              </a:lnSpc>
            </a:pPr>
            <a:r>
              <a:rPr lang="en-US" sz="2000" b="1" dirty="0" smtClean="0">
                <a:solidFill>
                  <a:srgbClr val="7030A0"/>
                </a:solidFill>
                <a:latin typeface="Times New Roman" pitchFamily="18" charset="0"/>
                <a:cs typeface="Times New Roman" pitchFamily="18" charset="0"/>
              </a:rPr>
              <a:t>Clothing:</a:t>
            </a:r>
          </a:p>
          <a:p>
            <a:pPr>
              <a:lnSpc>
                <a:spcPct val="150000"/>
              </a:lnSpc>
            </a:pPr>
            <a:r>
              <a:rPr lang="en-US" sz="2000" b="1" dirty="0" smtClean="0">
                <a:solidFill>
                  <a:srgbClr val="7030A0"/>
                </a:solidFill>
                <a:latin typeface="Times New Roman" pitchFamily="18" charset="0"/>
                <a:cs typeface="Times New Roman" pitchFamily="18" charset="0"/>
              </a:rPr>
              <a:t>Employment : Type, No. of days</a:t>
            </a:r>
          </a:p>
          <a:p>
            <a:pPr>
              <a:lnSpc>
                <a:spcPct val="150000"/>
              </a:lnSpc>
            </a:pPr>
            <a:r>
              <a:rPr lang="en-US" sz="2000" b="1" dirty="0" smtClean="0">
                <a:solidFill>
                  <a:srgbClr val="7030A0"/>
                </a:solidFill>
                <a:latin typeface="Times New Roman" pitchFamily="18" charset="0"/>
                <a:cs typeface="Times New Roman" pitchFamily="18" charset="0"/>
              </a:rPr>
              <a:t>Health and Sanitation: </a:t>
            </a:r>
          </a:p>
          <a:p>
            <a:pPr>
              <a:lnSpc>
                <a:spcPct val="150000"/>
              </a:lnSpc>
            </a:pPr>
            <a:r>
              <a:rPr lang="en-US" sz="2000" b="1" dirty="0" smtClean="0">
                <a:solidFill>
                  <a:srgbClr val="7030A0"/>
                </a:solidFill>
                <a:latin typeface="Times New Roman" pitchFamily="18" charset="0"/>
                <a:cs typeface="Times New Roman" pitchFamily="18" charset="0"/>
              </a:rPr>
              <a:t>Education:</a:t>
            </a:r>
          </a:p>
          <a:p>
            <a:pPr>
              <a:lnSpc>
                <a:spcPct val="150000"/>
              </a:lnSpc>
            </a:pPr>
            <a:r>
              <a:rPr lang="en-US" sz="2000" b="1" dirty="0" smtClean="0">
                <a:solidFill>
                  <a:srgbClr val="7030A0"/>
                </a:solidFill>
                <a:latin typeface="Times New Roman" pitchFamily="18" charset="0"/>
                <a:cs typeface="Times New Roman" pitchFamily="18" charset="0"/>
              </a:rPr>
              <a:t>Membership in other organizations:</a:t>
            </a:r>
          </a:p>
          <a:p>
            <a:pPr>
              <a:lnSpc>
                <a:spcPct val="150000"/>
              </a:lnSpc>
            </a:pPr>
            <a:r>
              <a:rPr lang="en-US" sz="2000" b="1" dirty="0" smtClean="0">
                <a:solidFill>
                  <a:srgbClr val="7030A0"/>
                </a:solidFill>
                <a:latin typeface="Times New Roman" pitchFamily="18" charset="0"/>
                <a:cs typeface="Times New Roman" pitchFamily="18" charset="0"/>
              </a:rPr>
              <a:t>Role of women in development: </a:t>
            </a:r>
          </a:p>
          <a:p>
            <a:pPr>
              <a:lnSpc>
                <a:spcPct val="150000"/>
              </a:lnSpc>
            </a:pPr>
            <a:endParaRPr lang="en-US" sz="2000" b="1" dirty="0" smtClean="0">
              <a:solidFill>
                <a:srgbClr val="7030A0"/>
              </a:solidFill>
              <a:latin typeface="Times New Roman" pitchFamily="18" charset="0"/>
              <a:cs typeface="Times New Roman" pitchFamily="18" charset="0"/>
            </a:endParaRPr>
          </a:p>
          <a:p>
            <a:pPr>
              <a:lnSpc>
                <a:spcPct val="150000"/>
              </a:lnSpc>
            </a:pPr>
            <a:endParaRPr lang="en-US" sz="2000" b="1" dirty="0" smtClean="0">
              <a:solidFill>
                <a:srgbClr val="7030A0"/>
              </a:solidFill>
              <a:latin typeface="Times New Roman" pitchFamily="18" charset="0"/>
              <a:cs typeface="Times New Roman" pitchFamily="18" charset="0"/>
            </a:endParaRPr>
          </a:p>
          <a:p>
            <a:pPr>
              <a:lnSpc>
                <a:spcPct val="150000"/>
              </a:lnSpc>
            </a:pPr>
            <a:endParaRPr lang="en-US" sz="1800" b="1" dirty="0" smtClean="0">
              <a:latin typeface="Times New Roman" pitchFamily="18" charset="0"/>
              <a:cs typeface="Times New Roman" pitchFamily="18" charset="0"/>
            </a:endParaRPr>
          </a:p>
          <a:p>
            <a:endParaRPr lang="en-US" sz="1800" b="1" dirty="0" smtClean="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2800" b="1" dirty="0" smtClean="0">
                <a:latin typeface="Times New Roman" pitchFamily="18" charset="0"/>
                <a:cs typeface="Times New Roman" pitchFamily="18" charset="0"/>
              </a:rPr>
              <a:t>Programme &amp; Project</a:t>
            </a:r>
          </a:p>
        </p:txBody>
      </p:sp>
      <p:sp>
        <p:nvSpPr>
          <p:cNvPr id="3075" name="Content Placeholder 2"/>
          <p:cNvSpPr>
            <a:spLocks noGrp="1"/>
          </p:cNvSpPr>
          <p:nvPr>
            <p:ph idx="1"/>
          </p:nvPr>
        </p:nvSpPr>
        <p:spPr/>
        <p:txBody>
          <a:bodyPr>
            <a:noAutofit/>
          </a:bodyPr>
          <a:lstStyle/>
          <a:p>
            <a:r>
              <a:rPr lang="en-US" sz="2400" b="1" dirty="0" smtClean="0">
                <a:solidFill>
                  <a:srgbClr val="660033"/>
                </a:solidFill>
                <a:latin typeface="Times New Roman" pitchFamily="18" charset="0"/>
                <a:cs typeface="Times New Roman" pitchFamily="18" charset="0"/>
              </a:rPr>
              <a:t>Programme is an organized set of activities ,project, processes or services which is oriented toward the attainment of specific objectives. </a:t>
            </a:r>
          </a:p>
          <a:p>
            <a:pPr>
              <a:buFontTx/>
              <a:buNone/>
            </a:pPr>
            <a:endParaRPr lang="en-US" sz="2400" b="1" dirty="0" smtClean="0">
              <a:solidFill>
                <a:srgbClr val="660033"/>
              </a:solidFill>
              <a:latin typeface="Times New Roman" pitchFamily="18" charset="0"/>
              <a:cs typeface="Times New Roman" pitchFamily="18" charset="0"/>
            </a:endParaRPr>
          </a:p>
          <a:p>
            <a:pPr>
              <a:buFontTx/>
              <a:buNone/>
            </a:pPr>
            <a:endParaRPr lang="en-US" sz="2400" b="1" dirty="0" smtClean="0">
              <a:solidFill>
                <a:srgbClr val="660033"/>
              </a:solidFill>
              <a:latin typeface="Times New Roman" pitchFamily="18" charset="0"/>
              <a:cs typeface="Times New Roman" pitchFamily="18" charset="0"/>
            </a:endParaRPr>
          </a:p>
          <a:p>
            <a:r>
              <a:rPr lang="en-US" sz="2400" b="1" dirty="0" smtClean="0">
                <a:solidFill>
                  <a:srgbClr val="0070C0"/>
                </a:solidFill>
                <a:latin typeface="Times New Roman" pitchFamily="18" charset="0"/>
                <a:cs typeface="Times New Roman" pitchFamily="18" charset="0"/>
              </a:rPr>
              <a:t>Project is  a planned undertaking which is  a set of interrelated &amp; coordinated activities designed to achieve certain specific objectives within a given Budget &amp; Time period. </a:t>
            </a:r>
          </a:p>
          <a:p>
            <a:endParaRPr lang="en-US" sz="2400" b="1" dirty="0" smtClean="0">
              <a:solidFill>
                <a:srgbClr val="0070C0"/>
              </a:solidFill>
              <a:latin typeface="Times New Roman" pitchFamily="18" charset="0"/>
              <a:cs typeface="Times New Roman" pitchFamily="18" charset="0"/>
            </a:endParaRPr>
          </a:p>
          <a:p>
            <a:pPr>
              <a:buFontTx/>
              <a:buNone/>
            </a:pPr>
            <a:r>
              <a:rPr lang="en-US" sz="1800" b="1" dirty="0" smtClean="0">
                <a:solidFill>
                  <a:srgbClr val="002060"/>
                </a:solidFill>
                <a:latin typeface="Times New Roman" pitchFamily="18" charset="0"/>
                <a:cs typeface="Times New Roman" pitchFamily="18" charset="0"/>
              </a:rPr>
              <a:t>(Source: M&amp; E Guiding Principles, UNACC Task force on RD, 1984)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b="1" dirty="0" smtClean="0">
                <a:solidFill>
                  <a:srgbClr val="FF0000"/>
                </a:solidFill>
                <a:latin typeface="Times New Roman" pitchFamily="18" charset="0"/>
                <a:cs typeface="Times New Roman" pitchFamily="18" charset="0"/>
              </a:rPr>
              <a:t>Time Line Showing Crops Grown  Before &amp; After Irrigation Project at </a:t>
            </a:r>
            <a:r>
              <a:rPr lang="en-US" sz="2000" b="1" dirty="0" err="1" smtClean="0">
                <a:effectLst>
                  <a:outerShdw blurRad="38100" dist="38100" dir="2700000" algn="tl">
                    <a:srgbClr val="C0C0C0"/>
                  </a:outerShdw>
                </a:effectLst>
                <a:latin typeface="Times New Roman" pitchFamily="18" charset="0"/>
                <a:cs typeface="Times New Roman" pitchFamily="18" charset="0"/>
              </a:rPr>
              <a:t>Tambewadi</a:t>
            </a:r>
            <a:r>
              <a:rPr lang="en-US" sz="2000" b="1" dirty="0" smtClean="0">
                <a:effectLst>
                  <a:outerShdw blurRad="38100" dist="38100" dir="2700000" algn="tl">
                    <a:srgbClr val="C0C0C0"/>
                  </a:outerShdw>
                </a:effectLst>
                <a:latin typeface="Times New Roman" pitchFamily="18" charset="0"/>
                <a:cs typeface="Times New Roman" pitchFamily="18" charset="0"/>
              </a:rPr>
              <a:t>  Village, </a:t>
            </a:r>
            <a:r>
              <a:rPr lang="en-US" sz="2000" b="1" dirty="0" err="1" smtClean="0">
                <a:latin typeface="Times New Roman" pitchFamily="18" charset="0"/>
                <a:cs typeface="Times New Roman" pitchFamily="18" charset="0"/>
              </a:rPr>
              <a:t>Pathardi</a:t>
            </a:r>
            <a:r>
              <a:rPr lang="en-US" sz="2000" b="1" dirty="0" smtClean="0">
                <a:latin typeface="Times New Roman" pitchFamily="18" charset="0"/>
                <a:cs typeface="Times New Roman" pitchFamily="18" charset="0"/>
              </a:rPr>
              <a:t>  Block, </a:t>
            </a:r>
            <a:r>
              <a:rPr lang="en-US" sz="2000" b="1" dirty="0" err="1" smtClean="0">
                <a:latin typeface="Times New Roman" pitchFamily="18" charset="0"/>
                <a:cs typeface="Times New Roman" pitchFamily="18" charset="0"/>
              </a:rPr>
              <a:t>Ahmednagar</a:t>
            </a:r>
            <a:r>
              <a:rPr lang="en-US" sz="2000" b="1" dirty="0" smtClean="0">
                <a:latin typeface="Times New Roman" pitchFamily="18" charset="0"/>
                <a:cs typeface="Times New Roman" pitchFamily="18" charset="0"/>
              </a:rPr>
              <a:t> district, Maharashtra </a:t>
            </a:r>
            <a:r>
              <a:rPr lang="en-US" sz="4800" b="1" dirty="0" smtClean="0">
                <a:latin typeface="Times" pitchFamily="18" charset="0"/>
              </a:rPr>
              <a:t/>
            </a:r>
            <a:br>
              <a:rPr lang="en-US" sz="4800" b="1" dirty="0" smtClean="0">
                <a:latin typeface="Times" pitchFamily="18" charset="0"/>
              </a:rPr>
            </a:br>
            <a:endParaRPr lang="en-US" dirty="0"/>
          </a:p>
        </p:txBody>
      </p:sp>
      <p:sp>
        <p:nvSpPr>
          <p:cNvPr id="3" name="Content Placeholder 2"/>
          <p:cNvSpPr>
            <a:spLocks noGrp="1"/>
          </p:cNvSpPr>
          <p:nvPr>
            <p:ph idx="1"/>
          </p:nvPr>
        </p:nvSpPr>
        <p:spPr/>
        <p:txBody>
          <a:bodyPr>
            <a:normAutofit/>
          </a:bodyPr>
          <a:lstStyle/>
          <a:p>
            <a:pPr>
              <a:buNone/>
            </a:pPr>
            <a:r>
              <a:rPr lang="en-US" sz="1800" b="1" dirty="0" smtClean="0">
                <a:latin typeface="Times New Roman" pitchFamily="18" charset="0"/>
                <a:cs typeface="Times New Roman" pitchFamily="18" charset="0"/>
              </a:rPr>
              <a:t>My Evaluation Study (Main Indicators) :</a:t>
            </a:r>
          </a:p>
          <a:p>
            <a:pPr>
              <a:buFont typeface="Wingdings" pitchFamily="2" charset="2"/>
              <a:buChar char="Ø"/>
            </a:pPr>
            <a:r>
              <a:rPr lang="en-US" sz="1800" b="1" dirty="0" smtClean="0">
                <a:latin typeface="Times New Roman" pitchFamily="18" charset="0"/>
                <a:cs typeface="Times New Roman" pitchFamily="18" charset="0"/>
              </a:rPr>
              <a:t>9 SHGs were formed with 49 members having land under SGSY of (</a:t>
            </a:r>
            <a:r>
              <a:rPr lang="en-US" sz="1800" b="1" dirty="0" err="1" smtClean="0">
                <a:latin typeface="Times New Roman" pitchFamily="18" charset="0"/>
                <a:cs typeface="Times New Roman" pitchFamily="18" charset="0"/>
              </a:rPr>
              <a:t>GoI</a:t>
            </a:r>
            <a:r>
              <a:rPr lang="en-US" sz="1800" b="1" dirty="0" smtClean="0">
                <a:latin typeface="Times New Roman" pitchFamily="18" charset="0"/>
                <a:cs typeface="Times New Roman" pitchFamily="18" charset="0"/>
              </a:rPr>
              <a:t>)- </a:t>
            </a:r>
            <a:r>
              <a:rPr lang="en-US" sz="1800" b="1" dirty="0" smtClean="0">
                <a:solidFill>
                  <a:srgbClr val="7030A0"/>
                </a:solidFill>
                <a:latin typeface="Times New Roman" pitchFamily="18" charset="0"/>
                <a:cs typeface="Times New Roman" pitchFamily="18" charset="0"/>
              </a:rPr>
              <a:t>Indicators social and economic Particulars  </a:t>
            </a:r>
          </a:p>
          <a:p>
            <a:pPr>
              <a:buNone/>
            </a:pPr>
            <a:endParaRPr lang="en-US" sz="1800" b="1" dirty="0" smtClean="0">
              <a:solidFill>
                <a:srgbClr val="7030A0"/>
              </a:solidFill>
              <a:latin typeface="Times New Roman" pitchFamily="18" charset="0"/>
              <a:cs typeface="Times New Roman" pitchFamily="18" charset="0"/>
            </a:endParaRPr>
          </a:p>
          <a:p>
            <a:pPr>
              <a:buFont typeface="Wingdings" pitchFamily="2" charset="2"/>
              <a:buChar char="Ø"/>
            </a:pPr>
            <a:r>
              <a:rPr lang="en-US" sz="1800" b="1" dirty="0" smtClean="0">
                <a:latin typeface="Times New Roman" pitchFamily="18" charset="0"/>
                <a:cs typeface="Times New Roman" pitchFamily="18" charset="0"/>
              </a:rPr>
              <a:t>Each SHG  was given Loan &amp; Subsidy- </a:t>
            </a:r>
            <a:r>
              <a:rPr lang="en-US" sz="1800" b="1" dirty="0" smtClean="0">
                <a:solidFill>
                  <a:srgbClr val="7030A0"/>
                </a:solidFill>
                <a:latin typeface="Times New Roman" pitchFamily="18" charset="0"/>
                <a:cs typeface="Times New Roman" pitchFamily="18" charset="0"/>
              </a:rPr>
              <a:t>Amount of Loan &amp; Amount of Subsidy/</a:t>
            </a:r>
            <a:r>
              <a:rPr lang="en-US" sz="1800" b="1" dirty="0" smtClean="0">
                <a:solidFill>
                  <a:srgbClr val="0070C0"/>
                </a:solidFill>
                <a:latin typeface="Times New Roman" pitchFamily="18" charset="0"/>
                <a:cs typeface="Times New Roman" pitchFamily="18" charset="0"/>
              </a:rPr>
              <a:t>INPUT </a:t>
            </a:r>
          </a:p>
          <a:p>
            <a:pPr>
              <a:buNone/>
            </a:pPr>
            <a:endParaRPr lang="en-US" sz="1800" b="1" dirty="0" smtClean="0">
              <a:latin typeface="Times New Roman" pitchFamily="18" charset="0"/>
              <a:cs typeface="Times New Roman" pitchFamily="18" charset="0"/>
            </a:endParaRPr>
          </a:p>
          <a:p>
            <a:pPr>
              <a:buFont typeface="Wingdings" pitchFamily="2" charset="2"/>
              <a:buChar char="Ø"/>
            </a:pPr>
            <a:r>
              <a:rPr lang="en-US" sz="1800" b="1" dirty="0" smtClean="0">
                <a:solidFill>
                  <a:srgbClr val="C00000"/>
                </a:solidFill>
                <a:latin typeface="Times New Roman" pitchFamily="18" charset="0"/>
                <a:cs typeface="Times New Roman" pitchFamily="18" charset="0"/>
              </a:rPr>
              <a:t>Their Knowledge about Repayment of Loan and Activities. </a:t>
            </a:r>
            <a:r>
              <a:rPr lang="en-US" sz="1800" b="1" dirty="0" smtClean="0">
                <a:solidFill>
                  <a:srgbClr val="0070C0"/>
                </a:solidFill>
                <a:latin typeface="Times New Roman" pitchFamily="18" charset="0"/>
                <a:cs typeface="Times New Roman" pitchFamily="18" charset="0"/>
              </a:rPr>
              <a:t>And also how they Utilized the money? </a:t>
            </a:r>
            <a:r>
              <a:rPr lang="en-US" sz="1800" b="1" dirty="0" smtClean="0">
                <a:solidFill>
                  <a:srgbClr val="C00000"/>
                </a:solidFill>
                <a:latin typeface="Times New Roman" pitchFamily="18" charset="0"/>
                <a:cs typeface="Times New Roman" pitchFamily="18" charset="0"/>
              </a:rPr>
              <a:t>(crop production etc)</a:t>
            </a:r>
            <a:r>
              <a:rPr lang="en-US" sz="1800" b="1" dirty="0" smtClean="0">
                <a:solidFill>
                  <a:srgbClr val="0070C0"/>
                </a:solidFill>
                <a:latin typeface="Times New Roman" pitchFamily="18" charset="0"/>
                <a:cs typeface="Times New Roman" pitchFamily="18" charset="0"/>
              </a:rPr>
              <a:t> </a:t>
            </a:r>
            <a:r>
              <a:rPr lang="en-US" sz="1800" b="1" dirty="0" smtClean="0">
                <a:solidFill>
                  <a:srgbClr val="C00000"/>
                </a:solidFill>
                <a:latin typeface="Times New Roman" pitchFamily="18" charset="0"/>
                <a:cs typeface="Times New Roman" pitchFamily="18" charset="0"/>
              </a:rPr>
              <a:t>/</a:t>
            </a:r>
            <a:r>
              <a:rPr lang="en-US" sz="1800" b="1" dirty="0" smtClean="0">
                <a:solidFill>
                  <a:srgbClr val="0070C0"/>
                </a:solidFill>
                <a:latin typeface="Times New Roman" pitchFamily="18" charset="0"/>
                <a:cs typeface="Times New Roman" pitchFamily="18" charset="0"/>
              </a:rPr>
              <a:t>OUTPUT</a:t>
            </a:r>
            <a:r>
              <a:rPr lang="en-US" sz="1800" b="1" dirty="0" smtClean="0">
                <a:solidFill>
                  <a:srgbClr val="C00000"/>
                </a:solidFill>
                <a:latin typeface="Times New Roman" pitchFamily="18" charset="0"/>
                <a:cs typeface="Times New Roman" pitchFamily="18" charset="0"/>
              </a:rPr>
              <a:t>.</a:t>
            </a:r>
          </a:p>
          <a:p>
            <a:pPr>
              <a:buFont typeface="Wingdings" pitchFamily="2" charset="2"/>
              <a:buChar char="Ø"/>
            </a:pPr>
            <a:endParaRPr lang="en-US" sz="1800" b="1" dirty="0" smtClean="0">
              <a:solidFill>
                <a:srgbClr val="C00000"/>
              </a:solidFill>
              <a:latin typeface="Times New Roman" pitchFamily="18" charset="0"/>
              <a:cs typeface="Times New Roman" pitchFamily="18" charset="0"/>
            </a:endParaRPr>
          </a:p>
          <a:p>
            <a:pPr>
              <a:buFont typeface="Wingdings" pitchFamily="2" charset="2"/>
              <a:buChar char="Ø"/>
            </a:pPr>
            <a:r>
              <a:rPr lang="en-US" sz="1800" b="1" dirty="0" smtClean="0">
                <a:solidFill>
                  <a:srgbClr val="C00000"/>
                </a:solidFill>
                <a:latin typeface="Times New Roman" pitchFamily="18" charset="0"/>
                <a:cs typeface="Times New Roman" pitchFamily="18" charset="0"/>
              </a:rPr>
              <a:t>Marketing of their Goods/</a:t>
            </a:r>
            <a:r>
              <a:rPr lang="en-US" sz="1800" b="1" dirty="0" smtClean="0">
                <a:solidFill>
                  <a:srgbClr val="0070C0"/>
                </a:solidFill>
                <a:latin typeface="Times New Roman" pitchFamily="18" charset="0"/>
                <a:cs typeface="Times New Roman" pitchFamily="18" charset="0"/>
              </a:rPr>
              <a:t>EFFECT</a:t>
            </a:r>
          </a:p>
          <a:p>
            <a:pPr>
              <a:buFont typeface="Wingdings" pitchFamily="2" charset="2"/>
              <a:buChar char="Ø"/>
            </a:pPr>
            <a:endParaRPr lang="en-US" sz="1800" b="1" dirty="0" smtClean="0">
              <a:solidFill>
                <a:srgbClr val="C00000"/>
              </a:solidFill>
              <a:latin typeface="Times New Roman" pitchFamily="18" charset="0"/>
              <a:cs typeface="Times New Roman" pitchFamily="18" charset="0"/>
            </a:endParaRPr>
          </a:p>
          <a:p>
            <a:pPr>
              <a:buFont typeface="Wingdings" pitchFamily="2" charset="2"/>
              <a:buChar char="Ø"/>
            </a:pPr>
            <a:r>
              <a:rPr lang="en-US" sz="1800" b="1" dirty="0" smtClean="0">
                <a:solidFill>
                  <a:srgbClr val="C00000"/>
                </a:solidFill>
                <a:latin typeface="Times New Roman" pitchFamily="18" charset="0"/>
                <a:cs typeface="Times New Roman" pitchFamily="18" charset="0"/>
              </a:rPr>
              <a:t>Major Outcome, Quality of Life etc/ </a:t>
            </a:r>
            <a:r>
              <a:rPr lang="en-US" sz="1800" b="1" dirty="0" smtClean="0">
                <a:solidFill>
                  <a:srgbClr val="0070C0"/>
                </a:solidFill>
                <a:latin typeface="Times New Roman" pitchFamily="18" charset="0"/>
                <a:cs typeface="Times New Roman" pitchFamily="18" charset="0"/>
              </a:rPr>
              <a:t>IMPACT</a:t>
            </a:r>
          </a:p>
          <a:p>
            <a:pPr>
              <a:buNone/>
            </a:pPr>
            <a:endParaRPr lang="en-US" sz="1800" b="1" dirty="0">
              <a:solidFill>
                <a:srgbClr val="C00000"/>
              </a:solidFill>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52400" y="0"/>
            <a:ext cx="8534400" cy="7232749"/>
          </a:xfrm>
          <a:prstGeom prst="rect">
            <a:avLst/>
          </a:prstGeom>
          <a:noFill/>
          <a:ln w="9525">
            <a:noFill/>
            <a:miter lim="800000"/>
            <a:headEnd/>
            <a:tailEnd/>
          </a:ln>
          <a:effectLst/>
        </p:spPr>
        <p:txBody>
          <a:bodyPr>
            <a:spAutoFit/>
          </a:bodyPr>
          <a:lstStyle/>
          <a:p>
            <a:pPr algn="ctr">
              <a:spcBef>
                <a:spcPct val="50000"/>
              </a:spcBef>
            </a:pPr>
            <a:r>
              <a:rPr lang="en-US" sz="1600" b="1" dirty="0" smtClean="0">
                <a:solidFill>
                  <a:srgbClr val="FF0000"/>
                </a:solidFill>
                <a:latin typeface="Times" pitchFamily="18" charset="0"/>
              </a:rPr>
              <a:t>Time Line Showing Crops Grown  Before &amp; After Irrigation Project at </a:t>
            </a:r>
            <a:r>
              <a:rPr lang="en-US" sz="1600" b="1" dirty="0" smtClean="0">
                <a:effectLst>
                  <a:outerShdw blurRad="38100" dist="38100" dir="2700000" algn="tl">
                    <a:srgbClr val="C0C0C0"/>
                  </a:outerShdw>
                </a:effectLst>
                <a:latin typeface="Times" pitchFamily="18" charset="0"/>
              </a:rPr>
              <a:t>Tambewadi  Village, </a:t>
            </a:r>
            <a:r>
              <a:rPr lang="en-US" sz="1600" b="1" dirty="0" err="1" smtClean="0">
                <a:latin typeface="Times" pitchFamily="18" charset="0"/>
              </a:rPr>
              <a:t>Pathardi</a:t>
            </a:r>
            <a:r>
              <a:rPr lang="en-US" sz="1600" b="1" dirty="0" smtClean="0">
                <a:latin typeface="Times" pitchFamily="18" charset="0"/>
              </a:rPr>
              <a:t>  Block, Ahmednagar district, Maharashtra ( study in 2002 &amp; 2010 &amp; Project Started in 2000)</a:t>
            </a:r>
          </a:p>
          <a:p>
            <a:pPr algn="just">
              <a:spcBef>
                <a:spcPct val="50000"/>
              </a:spcBef>
            </a:pPr>
            <a:r>
              <a:rPr lang="en-US" b="1" dirty="0" smtClean="0">
                <a:solidFill>
                  <a:schemeClr val="accent2"/>
                </a:solidFill>
                <a:latin typeface="Times" pitchFamily="18" charset="0"/>
              </a:rPr>
              <a:t>Irrigation available</a:t>
            </a:r>
            <a:r>
              <a:rPr lang="en-US" b="1" dirty="0" smtClean="0">
                <a:solidFill>
                  <a:srgbClr val="FF0000"/>
                </a:solidFill>
                <a:latin typeface="Times" pitchFamily="18" charset="0"/>
              </a:rPr>
              <a:t>  </a:t>
            </a:r>
            <a:r>
              <a:rPr lang="en-US" b="1" dirty="0">
                <a:solidFill>
                  <a:srgbClr val="FF0000"/>
                </a:solidFill>
                <a:latin typeface="Times" pitchFamily="18" charset="0"/>
              </a:rPr>
              <a:t>55.88 Ha. (100</a:t>
            </a:r>
            <a:r>
              <a:rPr lang="en-US" b="1" dirty="0" smtClean="0">
                <a:solidFill>
                  <a:srgbClr val="FF0000"/>
                </a:solidFill>
                <a:latin typeface="Times" pitchFamily="18" charset="0"/>
              </a:rPr>
              <a:t>%)</a:t>
            </a:r>
          </a:p>
          <a:p>
            <a:pPr algn="just">
              <a:spcBef>
                <a:spcPct val="50000"/>
              </a:spcBef>
            </a:pPr>
            <a:r>
              <a:rPr lang="en-US" b="1" dirty="0" smtClean="0">
                <a:latin typeface="Times" pitchFamily="18" charset="0"/>
              </a:rPr>
              <a:t>Before Project                                                               After Project </a:t>
            </a:r>
          </a:p>
          <a:p>
            <a:endParaRPr lang="en-US" b="1" dirty="0" smtClean="0">
              <a:solidFill>
                <a:srgbClr val="3333CC"/>
              </a:solidFill>
              <a:latin typeface="Times" pitchFamily="18" charset="0"/>
            </a:endParaRPr>
          </a:p>
          <a:p>
            <a:r>
              <a:rPr lang="en-US" b="1" dirty="0" smtClean="0">
                <a:solidFill>
                  <a:srgbClr val="3333CC"/>
                </a:solidFill>
                <a:latin typeface="Times" pitchFamily="18" charset="0"/>
              </a:rPr>
              <a:t>Kharif :                                                                       </a:t>
            </a:r>
            <a:r>
              <a:rPr lang="en-US" sz="2400" b="1" dirty="0" smtClean="0">
                <a:solidFill>
                  <a:srgbClr val="3333CC"/>
                </a:solidFill>
                <a:latin typeface="Times" pitchFamily="18" charset="0"/>
              </a:rPr>
              <a:t>Kharif : </a:t>
            </a:r>
            <a:endParaRPr lang="en-US" b="1" dirty="0" smtClean="0">
              <a:solidFill>
                <a:srgbClr val="3333CC"/>
              </a:solidFill>
              <a:latin typeface="Times" pitchFamily="18" charset="0"/>
            </a:endParaRPr>
          </a:p>
          <a:p>
            <a:r>
              <a:rPr lang="en-US" b="1" dirty="0" err="1" smtClean="0">
                <a:solidFill>
                  <a:schemeClr val="accent2"/>
                </a:solidFill>
                <a:latin typeface="Times" pitchFamily="18" charset="0"/>
              </a:rPr>
              <a:t>Bajra</a:t>
            </a:r>
            <a:r>
              <a:rPr lang="en-US" b="1" dirty="0" smtClean="0">
                <a:solidFill>
                  <a:schemeClr val="accent2"/>
                </a:solidFill>
                <a:latin typeface="Times" pitchFamily="18" charset="0"/>
              </a:rPr>
              <a:t> , Groundnut		</a:t>
            </a:r>
            <a:r>
              <a:rPr lang="en-US" sz="2000" b="1" dirty="0" smtClean="0">
                <a:solidFill>
                  <a:schemeClr val="accent2"/>
                </a:solidFill>
                <a:latin typeface="Times" pitchFamily="18" charset="0"/>
              </a:rPr>
              <a:t>           </a:t>
            </a:r>
            <a:r>
              <a:rPr lang="en-US" sz="2000" b="1" dirty="0" err="1" smtClean="0">
                <a:solidFill>
                  <a:schemeClr val="accent2"/>
                </a:solidFill>
                <a:latin typeface="Times" pitchFamily="18" charset="0"/>
              </a:rPr>
              <a:t>Groundnut</a:t>
            </a:r>
            <a:r>
              <a:rPr lang="en-US" sz="2000" b="1" dirty="0" smtClean="0">
                <a:solidFill>
                  <a:schemeClr val="accent2"/>
                </a:solidFill>
                <a:latin typeface="Times" pitchFamily="18" charset="0"/>
              </a:rPr>
              <a:t>, </a:t>
            </a:r>
            <a:r>
              <a:rPr lang="en-US" sz="2000" b="1" dirty="0" err="1" smtClean="0">
                <a:solidFill>
                  <a:schemeClr val="accent2"/>
                </a:solidFill>
                <a:latin typeface="Times" pitchFamily="18" charset="0"/>
              </a:rPr>
              <a:t>Dal</a:t>
            </a:r>
            <a:r>
              <a:rPr lang="en-US" sz="2000" b="1" dirty="0" smtClean="0">
                <a:solidFill>
                  <a:schemeClr val="accent2"/>
                </a:solidFill>
                <a:latin typeface="Times" pitchFamily="18" charset="0"/>
              </a:rPr>
              <a:t>, </a:t>
            </a:r>
            <a:r>
              <a:rPr lang="en-US" sz="2000" b="1" dirty="0" err="1" smtClean="0">
                <a:solidFill>
                  <a:schemeClr val="accent2"/>
                </a:solidFill>
                <a:latin typeface="Times" pitchFamily="18" charset="0"/>
              </a:rPr>
              <a:t>Bajra</a:t>
            </a:r>
            <a:r>
              <a:rPr lang="en-US" sz="2000" b="1" dirty="0" smtClean="0">
                <a:solidFill>
                  <a:schemeClr val="accent2"/>
                </a:solidFill>
                <a:latin typeface="Times" pitchFamily="18" charset="0"/>
              </a:rPr>
              <a:t> 	</a:t>
            </a:r>
          </a:p>
          <a:p>
            <a:r>
              <a:rPr lang="en-US" sz="2000" b="1" dirty="0" smtClean="0">
                <a:solidFill>
                  <a:schemeClr val="accent2"/>
                </a:solidFill>
                <a:latin typeface="Times" pitchFamily="18" charset="0"/>
              </a:rPr>
              <a:t>                                                                                     Vegetables etc. </a:t>
            </a:r>
          </a:p>
          <a:p>
            <a:r>
              <a:rPr lang="en-US" b="1" dirty="0" smtClean="0">
                <a:solidFill>
                  <a:schemeClr val="accent2"/>
                </a:solidFill>
                <a:latin typeface="Times" pitchFamily="18" charset="0"/>
              </a:rPr>
              <a:t>		                                                    		</a:t>
            </a:r>
          </a:p>
          <a:p>
            <a:pPr algn="just">
              <a:spcBef>
                <a:spcPct val="50000"/>
              </a:spcBef>
            </a:pPr>
            <a:r>
              <a:rPr lang="en-US" sz="2400" b="1" dirty="0" smtClean="0">
                <a:latin typeface="Times" pitchFamily="18" charset="0"/>
              </a:rPr>
              <a:t>Rabi crops </a:t>
            </a:r>
            <a:r>
              <a:rPr lang="en-US" b="1" dirty="0" smtClean="0">
                <a:solidFill>
                  <a:schemeClr val="accent2"/>
                </a:solidFill>
                <a:latin typeface="Times" pitchFamily="18" charset="0"/>
              </a:rPr>
              <a:t>– </a:t>
            </a:r>
            <a:r>
              <a:rPr lang="en-US" b="1" dirty="0" err="1" smtClean="0">
                <a:solidFill>
                  <a:schemeClr val="accent2"/>
                </a:solidFill>
                <a:latin typeface="Times" pitchFamily="18" charset="0"/>
              </a:rPr>
              <a:t>Jowar</a:t>
            </a:r>
            <a:r>
              <a:rPr lang="en-US" b="1" dirty="0" smtClean="0">
                <a:solidFill>
                  <a:schemeClr val="accent2"/>
                </a:solidFill>
                <a:latin typeface="Times" pitchFamily="18" charset="0"/>
              </a:rPr>
              <a:t>, Onion 	  </a:t>
            </a:r>
            <a:r>
              <a:rPr lang="en-US" sz="3200" b="1" dirty="0" smtClean="0">
                <a:latin typeface="Times" pitchFamily="18" charset="0"/>
              </a:rPr>
              <a:t>Rabi crops </a:t>
            </a:r>
            <a:r>
              <a:rPr lang="en-US" b="1" dirty="0" smtClean="0">
                <a:solidFill>
                  <a:schemeClr val="accent2"/>
                </a:solidFill>
                <a:latin typeface="Times" pitchFamily="18" charset="0"/>
              </a:rPr>
              <a:t>:</a:t>
            </a:r>
            <a:r>
              <a:rPr lang="en-US" sz="2400" b="1" dirty="0" smtClean="0">
                <a:solidFill>
                  <a:schemeClr val="accent2"/>
                </a:solidFill>
                <a:latin typeface="Times" pitchFamily="18" charset="0"/>
              </a:rPr>
              <a:t>Wheat, Vegetables, Onion                                                                                                                         </a:t>
            </a:r>
            <a:r>
              <a:rPr lang="en-US" sz="2000" b="1" dirty="0" smtClean="0">
                <a:latin typeface="Times" pitchFamily="18" charset="0"/>
              </a:rPr>
              <a:t>Other Crops:  NIL                                                </a:t>
            </a:r>
            <a:r>
              <a:rPr lang="en-US" sz="2800" b="1" dirty="0" smtClean="0">
                <a:latin typeface="Times" pitchFamily="18" charset="0"/>
              </a:rPr>
              <a:t>Other Crops: </a:t>
            </a:r>
            <a:endParaRPr lang="en-US" b="1" dirty="0" smtClean="0">
              <a:latin typeface="Times" pitchFamily="18" charset="0"/>
            </a:endParaRPr>
          </a:p>
          <a:p>
            <a:pPr algn="just">
              <a:spcBef>
                <a:spcPct val="50000"/>
              </a:spcBef>
            </a:pPr>
            <a:r>
              <a:rPr lang="en-US" b="1" dirty="0" smtClean="0">
                <a:solidFill>
                  <a:schemeClr val="accent2"/>
                </a:solidFill>
                <a:latin typeface="Times" pitchFamily="18" charset="0"/>
              </a:rPr>
              <a:t>			</a:t>
            </a:r>
            <a:r>
              <a:rPr lang="en-US" b="1" dirty="0" smtClean="0">
                <a:latin typeface="Times" pitchFamily="18" charset="0"/>
              </a:rPr>
              <a:t>                                   </a:t>
            </a:r>
            <a:r>
              <a:rPr lang="en-US" sz="2000" b="1" dirty="0" smtClean="0">
                <a:latin typeface="Times" pitchFamily="18" charset="0"/>
              </a:rPr>
              <a:t>Cash crops: </a:t>
            </a:r>
            <a:r>
              <a:rPr lang="en-US" sz="2400" b="1" dirty="0" smtClean="0">
                <a:solidFill>
                  <a:schemeClr val="accent2"/>
                </a:solidFill>
                <a:latin typeface="Times" pitchFamily="18" charset="0"/>
              </a:rPr>
              <a:t>Sugarcane 	</a:t>
            </a:r>
            <a:endParaRPr lang="en-US" b="1" dirty="0" smtClean="0">
              <a:solidFill>
                <a:schemeClr val="accent2"/>
              </a:solidFill>
              <a:latin typeface="Times" pitchFamily="18" charset="0"/>
            </a:endParaRPr>
          </a:p>
          <a:p>
            <a:pPr algn="just">
              <a:spcBef>
                <a:spcPct val="50000"/>
              </a:spcBef>
            </a:pPr>
            <a:r>
              <a:rPr lang="en-US" b="1" dirty="0" smtClean="0">
                <a:solidFill>
                  <a:schemeClr val="accent2"/>
                </a:solidFill>
                <a:latin typeface="Times" pitchFamily="18" charset="0"/>
              </a:rPr>
              <a:t>					    </a:t>
            </a:r>
            <a:r>
              <a:rPr lang="en-US" b="1" dirty="0" smtClean="0">
                <a:latin typeface="Times" pitchFamily="18" charset="0"/>
              </a:rPr>
              <a:t>Horticulture</a:t>
            </a:r>
            <a:r>
              <a:rPr lang="en-US" b="1" dirty="0" smtClean="0">
                <a:solidFill>
                  <a:schemeClr val="accent2"/>
                </a:solidFill>
                <a:latin typeface="Times" pitchFamily="18" charset="0"/>
              </a:rPr>
              <a:t>:  </a:t>
            </a:r>
            <a:r>
              <a:rPr lang="en-US" sz="2400" b="1" dirty="0" smtClean="0">
                <a:solidFill>
                  <a:schemeClr val="accent2"/>
                </a:solidFill>
                <a:latin typeface="Times" pitchFamily="18" charset="0"/>
              </a:rPr>
              <a:t>Banana,</a:t>
            </a:r>
            <a:endParaRPr lang="en-US" b="1" dirty="0" smtClean="0">
              <a:solidFill>
                <a:schemeClr val="accent2"/>
              </a:solidFill>
              <a:latin typeface="Times" pitchFamily="18" charset="0"/>
            </a:endParaRPr>
          </a:p>
          <a:p>
            <a:pPr algn="just">
              <a:spcBef>
                <a:spcPct val="50000"/>
              </a:spcBef>
            </a:pPr>
            <a:r>
              <a:rPr lang="en-US" b="1" dirty="0" smtClean="0">
                <a:solidFill>
                  <a:schemeClr val="accent2"/>
                </a:solidFill>
                <a:latin typeface="Times" pitchFamily="18" charset="0"/>
              </a:rPr>
              <a:t>					    </a:t>
            </a:r>
            <a:r>
              <a:rPr lang="en-US" sz="2400" b="1" dirty="0" smtClean="0">
                <a:solidFill>
                  <a:schemeClr val="accent2"/>
                </a:solidFill>
                <a:latin typeface="Times" pitchFamily="18" charset="0"/>
              </a:rPr>
              <a:t>Pomegranate</a:t>
            </a:r>
            <a:endParaRPr lang="en-US" b="1" dirty="0" smtClean="0">
              <a:solidFill>
                <a:schemeClr val="accent2"/>
              </a:solidFill>
              <a:latin typeface="Times" pitchFamily="18" charset="0"/>
            </a:endParaRPr>
          </a:p>
          <a:p>
            <a:pPr algn="just">
              <a:spcBef>
                <a:spcPct val="50000"/>
              </a:spcBef>
            </a:pPr>
            <a:endParaRPr lang="en-US" b="1" dirty="0" smtClean="0">
              <a:solidFill>
                <a:schemeClr val="accent2"/>
              </a:solidFill>
              <a:latin typeface="Times New Roman" pitchFamily="18" charset="0"/>
            </a:endParaRPr>
          </a:p>
          <a:p>
            <a:pPr algn="just">
              <a:spcBef>
                <a:spcPct val="50000"/>
              </a:spcBef>
            </a:pPr>
            <a:endParaRPr lang="en-US" b="1" dirty="0">
              <a:solidFill>
                <a:schemeClr val="accent2"/>
              </a:solidFill>
              <a:latin typeface="Times New Roman" pitchFamily="18" charset="0"/>
            </a:endParaRPr>
          </a:p>
        </p:txBody>
      </p:sp>
      <p:cxnSp>
        <p:nvCxnSpPr>
          <p:cNvPr id="4" name="Straight Connector 3"/>
          <p:cNvCxnSpPr/>
          <p:nvPr/>
        </p:nvCxnSpPr>
        <p:spPr>
          <a:xfrm>
            <a:off x="381000" y="1295400"/>
            <a:ext cx="853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57200" y="3124200"/>
            <a:ext cx="8534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33400" y="6781800"/>
            <a:ext cx="861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1000" y="1524000"/>
            <a:ext cx="8534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1028700" y="4076700"/>
            <a:ext cx="5029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390900" y="6667500"/>
            <a:ext cx="381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latin typeface="Times New Roman" pitchFamily="18" charset="0"/>
                <a:cs typeface="Times New Roman" pitchFamily="18" charset="0"/>
              </a:rPr>
              <a:t>Karnataka  &amp; SKDRDP</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An NGO, viz. Shri </a:t>
            </a:r>
            <a:r>
              <a:rPr lang="en-US" dirty="0" err="1" smtClean="0">
                <a:latin typeface="Times New Roman" pitchFamily="18" charset="0"/>
                <a:cs typeface="Times New Roman" pitchFamily="18" charset="0"/>
              </a:rPr>
              <a:t>Kshethra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Dharmasthala</a:t>
            </a:r>
            <a:r>
              <a:rPr lang="en-US" dirty="0" smtClean="0">
                <a:latin typeface="Times New Roman" pitchFamily="18" charset="0"/>
                <a:cs typeface="Times New Roman" pitchFamily="18" charset="0"/>
              </a:rPr>
              <a:t> Rural Development Project </a:t>
            </a:r>
            <a:r>
              <a:rPr lang="en-US" b="1" dirty="0" smtClean="0">
                <a:latin typeface="Times New Roman" pitchFamily="18" charset="0"/>
                <a:cs typeface="Times New Roman" pitchFamily="18" charset="0"/>
              </a:rPr>
              <a:t>(SKDRDP) </a:t>
            </a:r>
            <a:r>
              <a:rPr lang="en-US" dirty="0" smtClean="0">
                <a:latin typeface="Times New Roman" pitchFamily="18" charset="0"/>
                <a:cs typeface="Times New Roman" pitchFamily="18" charset="0"/>
              </a:rPr>
              <a:t> financing/guiding small and marginal farmers by forming self-help groups  </a:t>
            </a:r>
            <a:r>
              <a:rPr lang="en-US" i="1" dirty="0" smtClean="0">
                <a:latin typeface="Times New Roman" pitchFamily="18" charset="0"/>
                <a:cs typeface="Times New Roman" pitchFamily="18" charset="0"/>
              </a:rPr>
              <a:t>viz</a:t>
            </a:r>
            <a:r>
              <a:rPr lang="en-US"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Pragatibandhu</a:t>
            </a:r>
            <a:r>
              <a:rPr lang="en-US" dirty="0" smtClean="0">
                <a:latin typeface="Times New Roman" pitchFamily="18" charset="0"/>
                <a:cs typeface="Times New Roman" pitchFamily="18" charset="0"/>
              </a:rPr>
              <a:t>’ (PBG)</a:t>
            </a:r>
            <a:r>
              <a:rPr lang="en-US" b="1" dirty="0" smtClean="0">
                <a:latin typeface="Times New Roman" pitchFamily="18" charset="0"/>
                <a:cs typeface="Times New Roman" pitchFamily="18" charset="0"/>
              </a:rPr>
              <a:t>NGO- Model</a:t>
            </a:r>
            <a:r>
              <a:rPr lang="en-US" dirty="0" smtClean="0">
                <a:latin typeface="Times New Roman" pitchFamily="18" charset="0"/>
                <a:cs typeface="Times New Roman" pitchFamily="18" charset="0"/>
              </a:rPr>
              <a:t>.</a:t>
            </a:r>
          </a:p>
          <a:p>
            <a:endParaRPr lang="en-US"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Evaluation study divulges Quality of Life scaled up.   </a:t>
            </a:r>
            <a:endParaRPr lang="en-US" sz="2400" b="1" dirty="0" smtClean="0">
              <a:solidFill>
                <a:schemeClr val="accent6">
                  <a:lumMod val="50000"/>
                </a:schemeClr>
              </a:solidFill>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b="1" dirty="0" smtClean="0"/>
              <a:t/>
            </a:r>
            <a:br>
              <a:rPr lang="en-US" sz="2200" b="1" dirty="0" smtClean="0"/>
            </a:br>
            <a:r>
              <a:rPr lang="en-US" sz="2200" b="1" dirty="0" smtClean="0">
                <a:latin typeface="Times New Roman" pitchFamily="18" charset="0"/>
                <a:cs typeface="Times New Roman" pitchFamily="18" charset="0"/>
              </a:rPr>
              <a:t>Progress of ‘</a:t>
            </a:r>
            <a:r>
              <a:rPr lang="en-US" sz="2200" b="1" dirty="0" err="1" smtClean="0">
                <a:latin typeface="Times New Roman" pitchFamily="18" charset="0"/>
                <a:cs typeface="Times New Roman" pitchFamily="18" charset="0"/>
              </a:rPr>
              <a:t>Pragathibandhu</a:t>
            </a:r>
            <a:r>
              <a:rPr lang="en-US" sz="2200" b="1" dirty="0" smtClean="0">
                <a:latin typeface="Times New Roman" pitchFamily="18" charset="0"/>
                <a:cs typeface="Times New Roman" pitchFamily="18" charset="0"/>
              </a:rPr>
              <a:t>’ since inception to 2013-14</a:t>
            </a:r>
            <a:br>
              <a:rPr lang="en-US" sz="22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(Rs. in Crore)  : Case from Karnataka</a:t>
            </a:r>
            <a:r>
              <a:rPr lang="en-US" dirty="0" smtClean="0"/>
              <a:t/>
            </a:r>
            <a:br>
              <a:rPr lang="en-US" dirty="0" smtClean="0"/>
            </a:br>
            <a:endParaRPr lang="en-US" dirty="0"/>
          </a:p>
        </p:txBody>
      </p:sp>
      <p:sp>
        <p:nvSpPr>
          <p:cNvPr id="2052" name="AutoShape 4"/>
          <p:cNvSpPr>
            <a:spLocks noChangeShapeType="1"/>
          </p:cNvSpPr>
          <p:nvPr/>
        </p:nvSpPr>
        <p:spPr bwMode="auto">
          <a:xfrm flipV="1">
            <a:off x="3597275" y="114300"/>
            <a:ext cx="5143500" cy="190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 name="AutoShape 6"/>
          <p:cNvSpPr>
            <a:spLocks noChangeShapeType="1"/>
          </p:cNvSpPr>
          <p:nvPr/>
        </p:nvSpPr>
        <p:spPr bwMode="auto">
          <a:xfrm flipH="1">
            <a:off x="-76200" y="46038"/>
            <a:ext cx="5143500" cy="952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 name="AutoShape 5"/>
          <p:cNvSpPr>
            <a:spLocks noChangeShapeType="1"/>
          </p:cNvSpPr>
          <p:nvPr/>
        </p:nvSpPr>
        <p:spPr bwMode="auto">
          <a:xfrm flipV="1">
            <a:off x="-76200" y="84138"/>
            <a:ext cx="5143500" cy="190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aphicFrame>
        <p:nvGraphicFramePr>
          <p:cNvPr id="9" name="Content Placeholder 8"/>
          <p:cNvGraphicFramePr>
            <a:graphicFrameLocks noGrp="1"/>
          </p:cNvGraphicFramePr>
          <p:nvPr>
            <p:ph idx="1"/>
          </p:nvPr>
        </p:nvGraphicFramePr>
        <p:xfrm>
          <a:off x="457200" y="1600200"/>
          <a:ext cx="8229600" cy="47701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algn="ctr">
                        <a:spcBef>
                          <a:spcPts val="0"/>
                        </a:spcBef>
                        <a:spcAft>
                          <a:spcPts val="0"/>
                        </a:spcAft>
                      </a:pPr>
                      <a:r>
                        <a:rPr lang="en-US" sz="1400" b="1" dirty="0" err="1">
                          <a:solidFill>
                            <a:srgbClr val="FFFFFF"/>
                          </a:solidFill>
                          <a:latin typeface="Times New Roman" pitchFamily="18" charset="0"/>
                          <a:cs typeface="Times New Roman" pitchFamily="18" charset="0"/>
                        </a:rPr>
                        <a:t>Sl</a:t>
                      </a:r>
                      <a:r>
                        <a:rPr lang="en-US" sz="1400" b="1" dirty="0">
                          <a:solidFill>
                            <a:srgbClr val="FFFFFF"/>
                          </a:solidFill>
                          <a:latin typeface="Times New Roman" pitchFamily="18" charset="0"/>
                          <a:cs typeface="Times New Roman" pitchFamily="18" charset="0"/>
                        </a:rPr>
                        <a:t> No</a:t>
                      </a:r>
                      <a:endParaRPr lang="en-US" sz="2000" b="1" dirty="0">
                        <a:latin typeface="Times New Roman" pitchFamily="18" charset="0"/>
                        <a:cs typeface="Times New Roman" pitchFamily="18" charset="0"/>
                      </a:endParaRPr>
                    </a:p>
                  </a:txBody>
                  <a:tcPr anchor="ctr"/>
                </a:tc>
                <a:tc>
                  <a:txBody>
                    <a:bodyPr/>
                    <a:lstStyle/>
                    <a:p>
                      <a:pPr marL="0" marR="0" algn="ctr">
                        <a:spcBef>
                          <a:spcPts val="0"/>
                        </a:spcBef>
                        <a:spcAft>
                          <a:spcPts val="0"/>
                        </a:spcAft>
                      </a:pPr>
                      <a:r>
                        <a:rPr lang="en-US" sz="1400" b="1">
                          <a:solidFill>
                            <a:srgbClr val="FFFFFF"/>
                          </a:solidFill>
                          <a:latin typeface="Times New Roman" pitchFamily="18" charset="0"/>
                          <a:cs typeface="Times New Roman" pitchFamily="18" charset="0"/>
                        </a:rPr>
                        <a:t>Performance</a:t>
                      </a:r>
                      <a:endParaRPr lang="en-US" sz="2000" b="1">
                        <a:latin typeface="Times New Roman" pitchFamily="18" charset="0"/>
                        <a:cs typeface="Times New Roman" pitchFamily="18" charset="0"/>
                      </a:endParaRPr>
                    </a:p>
                  </a:txBody>
                  <a:tcPr anchor="ctr"/>
                </a:tc>
                <a:tc>
                  <a:txBody>
                    <a:bodyPr/>
                    <a:lstStyle/>
                    <a:p>
                      <a:pPr marL="0" marR="0" algn="ctr"/>
                      <a:r>
                        <a:rPr lang="en-US" sz="2000" b="1" dirty="0" smtClean="0">
                          <a:latin typeface="Times New Roman" pitchFamily="18" charset="0"/>
                          <a:cs typeface="Times New Roman" pitchFamily="18" charset="0"/>
                        </a:rPr>
                        <a:t>2013-14</a:t>
                      </a:r>
                      <a:endParaRPr lang="en-US" sz="2000" b="1" dirty="0">
                        <a:latin typeface="Times New Roman" pitchFamily="18" charset="0"/>
                        <a:cs typeface="Times New Roman" pitchFamily="18" charset="0"/>
                      </a:endParaRPr>
                    </a:p>
                  </a:txBody>
                  <a:tcPr anchor="ctr"/>
                </a:tc>
                <a:tc>
                  <a:txBody>
                    <a:bodyPr/>
                    <a:lstStyle/>
                    <a:p>
                      <a:pPr marL="0" marR="0" algn="ctr">
                        <a:spcBef>
                          <a:spcPts val="0"/>
                        </a:spcBef>
                        <a:spcAft>
                          <a:spcPts val="0"/>
                        </a:spcAft>
                      </a:pPr>
                      <a:r>
                        <a:rPr lang="en-US" sz="1400" b="1" dirty="0">
                          <a:solidFill>
                            <a:srgbClr val="FFFFFF"/>
                          </a:solidFill>
                          <a:latin typeface="Times New Roman" pitchFamily="18" charset="0"/>
                          <a:cs typeface="Times New Roman" pitchFamily="18" charset="0"/>
                        </a:rPr>
                        <a:t>Since </a:t>
                      </a:r>
                      <a:r>
                        <a:rPr lang="en-US" sz="1400" b="1" dirty="0" smtClean="0">
                          <a:solidFill>
                            <a:srgbClr val="FFFFFF"/>
                          </a:solidFill>
                          <a:latin typeface="Times New Roman" pitchFamily="18" charset="0"/>
                          <a:cs typeface="Times New Roman" pitchFamily="18" charset="0"/>
                        </a:rPr>
                        <a:t>inception to 13-14</a:t>
                      </a:r>
                      <a:endParaRPr lang="en-US" sz="2000" b="1" dirty="0">
                        <a:latin typeface="Times New Roman" pitchFamily="18" charset="0"/>
                        <a:cs typeface="Times New Roman" pitchFamily="18" charset="0"/>
                      </a:endParaRPr>
                    </a:p>
                  </a:txBody>
                  <a:tcPr anchor="ctr"/>
                </a:tc>
              </a:tr>
              <a:tr h="370840">
                <a:tc>
                  <a:txBody>
                    <a:bodyPr/>
                    <a:lstStyle/>
                    <a:p>
                      <a:pPr marL="0" marR="0" algn="ctr">
                        <a:spcBef>
                          <a:spcPts val="0"/>
                        </a:spcBef>
                        <a:spcAft>
                          <a:spcPts val="0"/>
                        </a:spcAft>
                      </a:pPr>
                      <a:r>
                        <a:rPr lang="en-US" sz="1400" b="1" dirty="0">
                          <a:latin typeface="Times New Roman" pitchFamily="18" charset="0"/>
                          <a:cs typeface="Times New Roman" pitchFamily="18" charset="0"/>
                        </a:rPr>
                        <a:t>1.</a:t>
                      </a:r>
                      <a:endParaRPr lang="en-US" sz="2000" b="1" dirty="0">
                        <a:latin typeface="Times New Roman" pitchFamily="18" charset="0"/>
                        <a:cs typeface="Times New Roman" pitchFamily="18" charset="0"/>
                      </a:endParaRPr>
                    </a:p>
                  </a:txBody>
                  <a:tcPr anchor="ctr"/>
                </a:tc>
                <a:tc>
                  <a:txBody>
                    <a:bodyPr/>
                    <a:lstStyle/>
                    <a:p>
                      <a:pPr marL="19050" marR="19050">
                        <a:spcBef>
                          <a:spcPts val="75"/>
                        </a:spcBef>
                        <a:spcAft>
                          <a:spcPts val="75"/>
                        </a:spcAft>
                      </a:pPr>
                      <a:r>
                        <a:rPr lang="en-US" sz="1400" b="1">
                          <a:latin typeface="Times New Roman" pitchFamily="18" charset="0"/>
                          <a:cs typeface="Times New Roman" pitchFamily="18" charset="0"/>
                        </a:rPr>
                        <a:t>Groups formed</a:t>
                      </a:r>
                      <a:endParaRPr lang="en-US" sz="2000" b="1">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758</a:t>
                      </a:r>
                      <a:endParaRPr lang="en-US" sz="1400" b="1"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a:solidFill>
                            <a:srgbClr val="494949"/>
                          </a:solidFill>
                          <a:latin typeface="Times New Roman" pitchFamily="18" charset="0"/>
                          <a:ea typeface="Times New Roman"/>
                          <a:cs typeface="Times New Roman" pitchFamily="18" charset="0"/>
                        </a:rPr>
                        <a:t>51,784</a:t>
                      </a:r>
                      <a:endParaRPr lang="en-US" sz="1400" b="1">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r>
                        <a:rPr lang="en-US" sz="1400" b="1">
                          <a:latin typeface="Times New Roman" pitchFamily="18" charset="0"/>
                          <a:cs typeface="Times New Roman" pitchFamily="18" charset="0"/>
                        </a:rPr>
                        <a:t>2.</a:t>
                      </a:r>
                      <a:endParaRPr lang="en-US" sz="2000" b="1">
                        <a:latin typeface="Times New Roman" pitchFamily="18" charset="0"/>
                        <a:cs typeface="Times New Roman" pitchFamily="18" charset="0"/>
                      </a:endParaRPr>
                    </a:p>
                  </a:txBody>
                  <a:tcPr anchor="ctr"/>
                </a:tc>
                <a:tc>
                  <a:txBody>
                    <a:bodyPr/>
                    <a:lstStyle/>
                    <a:p>
                      <a:pPr marL="19050" marR="19050">
                        <a:spcBef>
                          <a:spcPts val="75"/>
                        </a:spcBef>
                        <a:spcAft>
                          <a:spcPts val="75"/>
                        </a:spcAft>
                      </a:pPr>
                      <a:r>
                        <a:rPr lang="en-US" sz="1400" b="1" dirty="0">
                          <a:latin typeface="Times New Roman" pitchFamily="18" charset="0"/>
                          <a:cs typeface="Times New Roman" pitchFamily="18" charset="0"/>
                        </a:rPr>
                        <a:t>families involved</a:t>
                      </a:r>
                      <a:endParaRPr lang="en-US" sz="2000" b="1" dirty="0">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12,162</a:t>
                      </a:r>
                      <a:endParaRPr lang="en-US" sz="1400" b="1"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2,70,909</a:t>
                      </a:r>
                      <a:endParaRPr lang="en-US" sz="1400" b="1" dirty="0">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r>
                        <a:rPr lang="en-US" sz="1400" b="1">
                          <a:latin typeface="Times New Roman" pitchFamily="18" charset="0"/>
                          <a:cs typeface="Times New Roman" pitchFamily="18" charset="0"/>
                        </a:rPr>
                        <a:t>3.</a:t>
                      </a:r>
                      <a:endParaRPr lang="en-US" sz="2000" b="1">
                        <a:latin typeface="Times New Roman" pitchFamily="18" charset="0"/>
                        <a:cs typeface="Times New Roman" pitchFamily="18" charset="0"/>
                      </a:endParaRPr>
                    </a:p>
                  </a:txBody>
                  <a:tcPr anchor="ctr"/>
                </a:tc>
                <a:tc>
                  <a:txBody>
                    <a:bodyPr/>
                    <a:lstStyle/>
                    <a:p>
                      <a:pPr marL="19050" marR="19050">
                        <a:spcBef>
                          <a:spcPts val="75"/>
                        </a:spcBef>
                        <a:spcAft>
                          <a:spcPts val="75"/>
                        </a:spcAft>
                      </a:pPr>
                      <a:r>
                        <a:rPr lang="en-US" sz="1400" b="1" dirty="0">
                          <a:latin typeface="Times New Roman" pitchFamily="18" charset="0"/>
                          <a:cs typeface="Times New Roman" pitchFamily="18" charset="0"/>
                        </a:rPr>
                        <a:t>Savings </a:t>
                      </a:r>
                      <a:r>
                        <a:rPr lang="en-US" sz="1400" b="1" dirty="0" smtClean="0">
                          <a:latin typeface="Times New Roman" pitchFamily="18" charset="0"/>
                          <a:cs typeface="Times New Roman" pitchFamily="18" charset="0"/>
                        </a:rPr>
                        <a:t>mobilized(Rs. in Crore) </a:t>
                      </a:r>
                      <a:endParaRPr lang="en-US" sz="1400" b="1" dirty="0">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a:solidFill>
                            <a:srgbClr val="494949"/>
                          </a:solidFill>
                          <a:latin typeface="Times New Roman" pitchFamily="18" charset="0"/>
                          <a:ea typeface="Times New Roman"/>
                          <a:cs typeface="Times New Roman" pitchFamily="18" charset="0"/>
                        </a:rPr>
                        <a:t>3.39</a:t>
                      </a:r>
                      <a:endParaRPr lang="en-US" sz="1400" b="1">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122.25</a:t>
                      </a:r>
                      <a:endParaRPr lang="en-US" sz="1400" b="1" dirty="0">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r>
                        <a:rPr lang="en-US" sz="1400" b="1">
                          <a:latin typeface="Times New Roman" pitchFamily="18" charset="0"/>
                          <a:cs typeface="Times New Roman" pitchFamily="18" charset="0"/>
                        </a:rPr>
                        <a:t>4.</a:t>
                      </a: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400" b="1" dirty="0">
                          <a:latin typeface="Times New Roman" pitchFamily="18" charset="0"/>
                          <a:cs typeface="Times New Roman" pitchFamily="18" charset="0"/>
                        </a:rPr>
                        <a:t>Loans disbursed to the members</a:t>
                      </a:r>
                      <a:endParaRPr lang="en-US" sz="2000" b="1" dirty="0">
                        <a:latin typeface="Times New Roman" pitchFamily="18" charset="0"/>
                        <a:cs typeface="Times New Roman" pitchFamily="18" charset="0"/>
                      </a:endParaRPr>
                    </a:p>
                  </a:txBody>
                  <a:tcPr anchor="ctr"/>
                </a:tc>
                <a:tc>
                  <a:txBody>
                    <a:bodyPr/>
                    <a:lstStyle/>
                    <a:p>
                      <a:pPr marL="0" marR="0" algn="ctr">
                        <a:spcBef>
                          <a:spcPts val="0"/>
                        </a:spcBef>
                        <a:spcAft>
                          <a:spcPts val="0"/>
                        </a:spcAft>
                      </a:pPr>
                      <a:r>
                        <a:rPr lang="en-US" sz="1400" b="1">
                          <a:latin typeface="Times New Roman" pitchFamily="18" charset="0"/>
                          <a:cs typeface="Times New Roman" pitchFamily="18" charset="0"/>
                        </a:rPr>
                        <a:t> </a:t>
                      </a:r>
                    </a:p>
                  </a:txBody>
                  <a:tcPr anchor="ctr"/>
                </a:tc>
                <a:tc>
                  <a:txBody>
                    <a:bodyPr/>
                    <a:lstStyle/>
                    <a:p>
                      <a:pPr marL="0" marR="0" algn="ctr">
                        <a:spcBef>
                          <a:spcPts val="0"/>
                        </a:spcBef>
                        <a:spcAft>
                          <a:spcPts val="0"/>
                        </a:spcAft>
                      </a:pPr>
                      <a:r>
                        <a:rPr lang="en-US" sz="1400" b="1" dirty="0">
                          <a:latin typeface="Times New Roman" pitchFamily="18" charset="0"/>
                          <a:cs typeface="Times New Roman" pitchFamily="18" charset="0"/>
                        </a:rPr>
                        <a:t> </a:t>
                      </a:r>
                    </a:p>
                  </a:txBody>
                  <a:tcPr anchor="ctr"/>
                </a:tc>
              </a:tr>
              <a:tr h="370840">
                <a:tc>
                  <a:txBody>
                    <a:bodyPr/>
                    <a:lstStyle/>
                    <a:p>
                      <a:pPr marL="0" marR="0" algn="ctr">
                        <a:spcBef>
                          <a:spcPts val="0"/>
                        </a:spcBef>
                        <a:spcAft>
                          <a:spcPts val="0"/>
                        </a:spcAft>
                      </a:pP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200" b="1" dirty="0">
                          <a:latin typeface="Times New Roman" pitchFamily="18" charset="0"/>
                          <a:cs typeface="Times New Roman" pitchFamily="18" charset="0"/>
                        </a:rPr>
                        <a:t>Numbers</a:t>
                      </a:r>
                      <a:endParaRPr lang="en-US" sz="2000" b="1" dirty="0">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11,941</a:t>
                      </a:r>
                      <a:endParaRPr lang="en-US" sz="1400" b="1"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8,16,128</a:t>
                      </a:r>
                      <a:endParaRPr lang="en-US" sz="1400" b="1" dirty="0">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200" b="1" dirty="0">
                          <a:latin typeface="Times New Roman" pitchFamily="18" charset="0"/>
                          <a:cs typeface="Times New Roman" pitchFamily="18" charset="0"/>
                        </a:rPr>
                        <a:t>Amount </a:t>
                      </a:r>
                      <a:r>
                        <a:rPr lang="en-US" sz="1200" b="1" dirty="0" smtClean="0">
                          <a:latin typeface="Times New Roman" pitchFamily="18" charset="0"/>
                          <a:cs typeface="Times New Roman" pitchFamily="18" charset="0"/>
                        </a:rPr>
                        <a:t>(Rs. in Crore) </a:t>
                      </a:r>
                      <a:endParaRPr lang="en-US" sz="2000" b="1" dirty="0">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53.45</a:t>
                      </a:r>
                      <a:endParaRPr lang="en-US" sz="1400" b="1"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1,115.81</a:t>
                      </a:r>
                      <a:endParaRPr lang="en-US" sz="1400" b="1" dirty="0">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r>
                        <a:rPr lang="en-US" sz="1200" b="1">
                          <a:latin typeface="Times New Roman" pitchFamily="18" charset="0"/>
                          <a:cs typeface="Times New Roman" pitchFamily="18" charset="0"/>
                        </a:rPr>
                        <a:t>5.</a:t>
                      </a: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400" b="1" dirty="0">
                          <a:latin typeface="Times New Roman" pitchFamily="18" charset="0"/>
                          <a:cs typeface="Times New Roman" pitchFamily="18" charset="0"/>
                        </a:rPr>
                        <a:t>Amount </a:t>
                      </a:r>
                      <a:r>
                        <a:rPr lang="en-US" sz="1400" b="1" dirty="0" smtClean="0">
                          <a:latin typeface="Times New Roman" pitchFamily="18" charset="0"/>
                          <a:cs typeface="Times New Roman" pitchFamily="18" charset="0"/>
                        </a:rPr>
                        <a:t>recovered(Rs. in Crore) </a:t>
                      </a:r>
                      <a:endParaRPr lang="en-US" sz="1400" b="1" dirty="0">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43.55</a:t>
                      </a:r>
                      <a:endParaRPr lang="en-US" sz="1400" b="1"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776.63</a:t>
                      </a:r>
                      <a:endParaRPr lang="en-US" sz="1400" b="1" dirty="0">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r>
                        <a:rPr lang="en-US" sz="1200" b="1">
                          <a:latin typeface="Times New Roman" pitchFamily="18" charset="0"/>
                          <a:cs typeface="Times New Roman" pitchFamily="18" charset="0"/>
                        </a:rPr>
                        <a:t>6.</a:t>
                      </a: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400" b="1">
                          <a:latin typeface="Times New Roman" pitchFamily="18" charset="0"/>
                          <a:cs typeface="Times New Roman" pitchFamily="18" charset="0"/>
                        </a:rPr>
                        <a:t>Labour sharing</a:t>
                      </a:r>
                      <a:endParaRPr lang="en-US" sz="2000" b="1">
                        <a:latin typeface="Times New Roman" pitchFamily="18" charset="0"/>
                        <a:cs typeface="Times New Roman" pitchFamily="18" charset="0"/>
                      </a:endParaRPr>
                    </a:p>
                  </a:txBody>
                  <a:tcPr anchor="ctr"/>
                </a:tc>
                <a:tc>
                  <a:txBody>
                    <a:bodyPr/>
                    <a:lstStyle/>
                    <a:p>
                      <a:pPr marL="0" marR="0" algn="ctr">
                        <a:spcBef>
                          <a:spcPts val="0"/>
                        </a:spcBef>
                        <a:spcAft>
                          <a:spcPts val="0"/>
                        </a:spcAft>
                      </a:pPr>
                      <a:r>
                        <a:rPr lang="en-US" sz="1400" b="1" dirty="0">
                          <a:latin typeface="Times New Roman" pitchFamily="18" charset="0"/>
                          <a:cs typeface="Times New Roman" pitchFamily="18" charset="0"/>
                        </a:rPr>
                        <a:t> </a:t>
                      </a:r>
                    </a:p>
                  </a:txBody>
                  <a:tcPr anchor="ctr"/>
                </a:tc>
                <a:tc>
                  <a:txBody>
                    <a:bodyPr/>
                    <a:lstStyle/>
                    <a:p>
                      <a:pPr marL="0" marR="0" algn="ctr">
                        <a:spcBef>
                          <a:spcPts val="0"/>
                        </a:spcBef>
                        <a:spcAft>
                          <a:spcPts val="0"/>
                        </a:spcAft>
                      </a:pPr>
                      <a:r>
                        <a:rPr lang="en-US" sz="1400" b="1" dirty="0">
                          <a:latin typeface="Times New Roman" pitchFamily="18" charset="0"/>
                          <a:cs typeface="Times New Roman" pitchFamily="18" charset="0"/>
                        </a:rPr>
                        <a:t> </a:t>
                      </a:r>
                    </a:p>
                  </a:txBody>
                  <a:tcPr anchor="ctr"/>
                </a:tc>
              </a:tr>
              <a:tr h="370840">
                <a:tc>
                  <a:txBody>
                    <a:bodyPr/>
                    <a:lstStyle/>
                    <a:p>
                      <a:pPr marL="0" marR="0" algn="ctr">
                        <a:spcBef>
                          <a:spcPts val="0"/>
                        </a:spcBef>
                        <a:spcAft>
                          <a:spcPts val="0"/>
                        </a:spcAft>
                      </a:pP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200" b="1">
                          <a:latin typeface="Times New Roman" pitchFamily="18" charset="0"/>
                          <a:cs typeface="Times New Roman" pitchFamily="18" charset="0"/>
                        </a:rPr>
                        <a:t>No. of Man days</a:t>
                      </a:r>
                      <a:endParaRPr lang="en-US" sz="2000" b="1">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a:solidFill>
                            <a:srgbClr val="494949"/>
                          </a:solidFill>
                          <a:latin typeface="Times New Roman" pitchFamily="18" charset="0"/>
                          <a:ea typeface="Times New Roman"/>
                          <a:cs typeface="Times New Roman" pitchFamily="18" charset="0"/>
                        </a:rPr>
                        <a:t>1088200</a:t>
                      </a:r>
                      <a:endParaRPr lang="en-US" sz="1400" b="1">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48913477</a:t>
                      </a:r>
                      <a:endParaRPr lang="en-US" sz="1400" b="1" dirty="0">
                        <a:latin typeface="Times New Roman" pitchFamily="18" charset="0"/>
                        <a:ea typeface="Times New Roman"/>
                        <a:cs typeface="Times New Roman" pitchFamily="18" charset="0"/>
                      </a:endParaRPr>
                    </a:p>
                  </a:txBody>
                  <a:tcPr marL="68580" marR="68580" marT="0" marB="0" anchor="ctr"/>
                </a:tc>
              </a:tr>
              <a:tr h="370840">
                <a:tc>
                  <a:txBody>
                    <a:bodyPr/>
                    <a:lstStyle/>
                    <a:p>
                      <a:pPr marL="0" marR="0" algn="ctr">
                        <a:spcBef>
                          <a:spcPts val="0"/>
                        </a:spcBef>
                        <a:spcAft>
                          <a:spcPts val="0"/>
                        </a:spcAft>
                      </a:pPr>
                      <a:endParaRPr lang="en-US" sz="2000" b="1">
                        <a:latin typeface="Times New Roman" pitchFamily="18" charset="0"/>
                        <a:cs typeface="Times New Roman" pitchFamily="18" charset="0"/>
                      </a:endParaRPr>
                    </a:p>
                  </a:txBody>
                  <a:tcPr anchor="ctr"/>
                </a:tc>
                <a:tc>
                  <a:txBody>
                    <a:bodyPr/>
                    <a:lstStyle/>
                    <a:p>
                      <a:pPr marL="0" marR="0">
                        <a:spcBef>
                          <a:spcPts val="0"/>
                        </a:spcBef>
                        <a:spcAft>
                          <a:spcPts val="0"/>
                        </a:spcAft>
                      </a:pPr>
                      <a:r>
                        <a:rPr lang="en-US" sz="1400" b="1" dirty="0">
                          <a:latin typeface="Times New Roman" pitchFamily="18" charset="0"/>
                          <a:cs typeface="Times New Roman" pitchFamily="18" charset="0"/>
                        </a:rPr>
                        <a:t>value @RS.150/- per </a:t>
                      </a:r>
                      <a:r>
                        <a:rPr lang="en-US" sz="1400" b="1" dirty="0" smtClean="0">
                          <a:latin typeface="Times New Roman" pitchFamily="18" charset="0"/>
                          <a:cs typeface="Times New Roman" pitchFamily="18" charset="0"/>
                        </a:rPr>
                        <a:t>day (Rs. in Crore) </a:t>
                      </a:r>
                      <a:endParaRPr lang="en-US" sz="2000" b="1" dirty="0">
                        <a:latin typeface="Times New Roman" pitchFamily="18" charset="0"/>
                        <a:cs typeface="Times New Roman" pitchFamily="18" charset="0"/>
                      </a:endParaRPr>
                    </a:p>
                  </a:txBody>
                  <a:tcPr anchor="ctr"/>
                </a:tc>
                <a:tc>
                  <a:txBody>
                    <a:bodyPr/>
                    <a:lstStyle/>
                    <a:p>
                      <a:pPr marL="0" marR="0" algn="ctr">
                        <a:lnSpc>
                          <a:spcPts val="1385"/>
                        </a:lnSpc>
                        <a:spcBef>
                          <a:spcPts val="1200"/>
                        </a:spcBef>
                        <a:spcAft>
                          <a:spcPts val="1200"/>
                        </a:spcAft>
                      </a:pPr>
                      <a:r>
                        <a:rPr lang="en-US" sz="1400" b="1">
                          <a:solidFill>
                            <a:srgbClr val="494949"/>
                          </a:solidFill>
                          <a:latin typeface="Times New Roman" pitchFamily="18" charset="0"/>
                          <a:ea typeface="Times New Roman"/>
                          <a:cs typeface="Times New Roman" pitchFamily="18" charset="0"/>
                        </a:rPr>
                        <a:t>16.32</a:t>
                      </a:r>
                      <a:endParaRPr lang="en-US" sz="1400" b="1">
                        <a:latin typeface="Times New Roman" pitchFamily="18" charset="0"/>
                        <a:ea typeface="Times New Roman"/>
                        <a:cs typeface="Times New Roman" pitchFamily="18" charset="0"/>
                      </a:endParaRPr>
                    </a:p>
                  </a:txBody>
                  <a:tcPr marL="68580" marR="68580" marT="0" marB="0" anchor="ctr"/>
                </a:tc>
                <a:tc>
                  <a:txBody>
                    <a:bodyPr/>
                    <a:lstStyle/>
                    <a:p>
                      <a:pPr marL="0" marR="0" algn="ctr">
                        <a:lnSpc>
                          <a:spcPts val="1385"/>
                        </a:lnSpc>
                        <a:spcBef>
                          <a:spcPts val="1200"/>
                        </a:spcBef>
                        <a:spcAft>
                          <a:spcPts val="1200"/>
                        </a:spcAft>
                      </a:pPr>
                      <a:r>
                        <a:rPr lang="en-US" sz="1400" b="1" dirty="0">
                          <a:solidFill>
                            <a:srgbClr val="494949"/>
                          </a:solidFill>
                          <a:latin typeface="Times New Roman" pitchFamily="18" charset="0"/>
                          <a:ea typeface="Times New Roman"/>
                          <a:cs typeface="Times New Roman" pitchFamily="18" charset="0"/>
                        </a:rPr>
                        <a:t>733.70</a:t>
                      </a:r>
                      <a:endParaRPr lang="en-US" sz="1400" b="1" dirty="0">
                        <a:latin typeface="Times New Roman" pitchFamily="18" charset="0"/>
                        <a:ea typeface="Times New Roman"/>
                        <a:cs typeface="Times New Roman" pitchFamily="18" charset="0"/>
                      </a:endParaRPr>
                    </a:p>
                  </a:txBody>
                  <a:tcPr marL="68580" marR="68580" marT="0" marB="0" anchor="ct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itchFamily="18" charset="0"/>
                <a:cs typeface="Times New Roman" pitchFamily="18" charset="0"/>
              </a:rPr>
              <a:t>Progress of ‘</a:t>
            </a:r>
            <a:r>
              <a:rPr lang="en-US" sz="2400" b="1" dirty="0" err="1" smtClean="0">
                <a:latin typeface="Times New Roman" pitchFamily="18" charset="0"/>
                <a:cs typeface="Times New Roman" pitchFamily="18" charset="0"/>
              </a:rPr>
              <a:t>Pragathibandhu</a:t>
            </a:r>
            <a:r>
              <a:rPr lang="en-US" sz="2400" b="1" dirty="0" smtClean="0">
                <a:latin typeface="Times New Roman" pitchFamily="18" charset="0"/>
                <a:cs typeface="Times New Roman" pitchFamily="18" charset="0"/>
              </a:rPr>
              <a:t>’ : Case from Karnataka</a:t>
            </a:r>
            <a:endParaRPr lang="en-US" sz="2400" dirty="0"/>
          </a:p>
        </p:txBody>
      </p:sp>
      <p:sp>
        <p:nvSpPr>
          <p:cNvPr id="3" name="Content Placeholder 2"/>
          <p:cNvSpPr>
            <a:spLocks noGrp="1"/>
          </p:cNvSpPr>
          <p:nvPr>
            <p:ph idx="1"/>
          </p:nvPr>
        </p:nvSpPr>
        <p:spPr/>
        <p:txBody>
          <a:bodyPr>
            <a:normAutofit/>
          </a:bodyPr>
          <a:lstStyle/>
          <a:p>
            <a:pPr>
              <a:buNone/>
            </a:pPr>
            <a:r>
              <a:rPr lang="en-US" sz="2400" b="1" dirty="0" smtClean="0">
                <a:latin typeface="Times New Roman" pitchFamily="18" charset="0"/>
                <a:cs typeface="Times New Roman" pitchFamily="18" charset="0"/>
              </a:rPr>
              <a:t>My Evaluation Study (Main Indicators)  :</a:t>
            </a:r>
          </a:p>
          <a:p>
            <a:pPr>
              <a:buFont typeface="Wingdings" pitchFamily="2" charset="2"/>
              <a:buChar char="Ø"/>
            </a:pPr>
            <a:r>
              <a:rPr lang="en-US" sz="2000" b="1" dirty="0" smtClean="0">
                <a:latin typeface="Times New Roman" pitchFamily="18" charset="0"/>
                <a:cs typeface="Times New Roman" pitchFamily="18" charset="0"/>
              </a:rPr>
              <a:t> Socio-economic particulars of the farmers.</a:t>
            </a:r>
          </a:p>
          <a:p>
            <a:pPr>
              <a:buFont typeface="Wingdings" pitchFamily="2" charset="2"/>
              <a:buChar char="Ø"/>
            </a:pPr>
            <a:r>
              <a:rPr lang="en-US" sz="2000" b="1" dirty="0" smtClean="0">
                <a:latin typeface="Times New Roman" pitchFamily="18" charset="0"/>
                <a:cs typeface="Times New Roman" pitchFamily="18" charset="0"/>
              </a:rPr>
              <a:t> Type of Owned Land (Area in Acre)</a:t>
            </a:r>
          </a:p>
          <a:p>
            <a:pPr>
              <a:buFont typeface="Wingdings" pitchFamily="2" charset="2"/>
              <a:buChar char="Ø"/>
            </a:pPr>
            <a:r>
              <a:rPr lang="en-US" sz="2000" b="1" dirty="0" smtClean="0">
                <a:latin typeface="Times New Roman" pitchFamily="18" charset="0"/>
                <a:cs typeface="Times New Roman" pitchFamily="18" charset="0"/>
              </a:rPr>
              <a:t>  Total non-irrigated &amp;irrigated area  (Acre)</a:t>
            </a:r>
          </a:p>
          <a:p>
            <a:pPr>
              <a:buFont typeface="Wingdings" pitchFamily="2" charset="2"/>
              <a:buChar char="Ø"/>
            </a:pPr>
            <a:r>
              <a:rPr lang="en-US" sz="2000" b="1" dirty="0" smtClean="0">
                <a:latin typeface="Times New Roman" pitchFamily="18" charset="0"/>
                <a:cs typeface="Times New Roman" pitchFamily="18" charset="0"/>
              </a:rPr>
              <a:t>Cropping Pattern, Production</a:t>
            </a:r>
          </a:p>
          <a:p>
            <a:pPr>
              <a:buFont typeface="Wingdings" pitchFamily="2" charset="2"/>
              <a:buChar char="Ø"/>
            </a:pPr>
            <a:r>
              <a:rPr lang="en-US" sz="2000" b="1" dirty="0" smtClean="0">
                <a:latin typeface="Times New Roman" pitchFamily="18" charset="0"/>
                <a:cs typeface="Times New Roman" pitchFamily="18" charset="0"/>
              </a:rPr>
              <a:t>No. of times loan taken &amp; total amount</a:t>
            </a:r>
          </a:p>
          <a:p>
            <a:pPr>
              <a:buFont typeface="Wingdings" pitchFamily="2" charset="2"/>
              <a:buChar char="Ø"/>
            </a:pPr>
            <a:r>
              <a:rPr lang="en-US" sz="2000" b="1" dirty="0" smtClean="0">
                <a:latin typeface="Times New Roman" pitchFamily="18" charset="0"/>
                <a:cs typeface="Times New Roman" pitchFamily="18" charset="0"/>
              </a:rPr>
              <a:t>Socio-economic condition before &amp; after intervention (PBG)</a:t>
            </a:r>
            <a:endParaRPr lang="en-US" sz="2000" dirty="0" smtClean="0">
              <a:latin typeface="Times New Roman" pitchFamily="18" charset="0"/>
              <a:cs typeface="Times New Roman" pitchFamily="18" charset="0"/>
            </a:endParaRPr>
          </a:p>
          <a:p>
            <a:pPr>
              <a:buFont typeface="Wingdings" pitchFamily="2" charset="2"/>
              <a:buChar char="Ø"/>
            </a:pPr>
            <a:r>
              <a:rPr lang="en-US" sz="2000" b="1" dirty="0" smtClean="0">
                <a:latin typeface="Times New Roman" pitchFamily="18" charset="0"/>
                <a:cs typeface="Times New Roman" pitchFamily="18" charset="0"/>
              </a:rPr>
              <a:t>Total Income </a:t>
            </a:r>
          </a:p>
          <a:p>
            <a:pPr>
              <a:buFont typeface="Wingdings" pitchFamily="2" charset="2"/>
              <a:buChar char="Ø"/>
            </a:pPr>
            <a:r>
              <a:rPr lang="en-US" sz="2000" b="1" dirty="0" smtClean="0">
                <a:latin typeface="Times New Roman" pitchFamily="18" charset="0"/>
                <a:cs typeface="Times New Roman" pitchFamily="18" charset="0"/>
              </a:rPr>
              <a:t>Assets Created</a:t>
            </a:r>
          </a:p>
          <a:p>
            <a:pPr>
              <a:buFont typeface="Wingdings" pitchFamily="2" charset="2"/>
              <a:buChar char="Ø"/>
            </a:pPr>
            <a:endParaRPr lang="en-US" sz="2000" b="1" dirty="0" smtClean="0">
              <a:latin typeface="Times New Roman" pitchFamily="18" charset="0"/>
              <a:cs typeface="Times New Roman" pitchFamily="18" charset="0"/>
            </a:endParaRPr>
          </a:p>
          <a:p>
            <a:pPr>
              <a:buFont typeface="Wingdings" pitchFamily="2" charset="2"/>
              <a:buChar char="Ø"/>
            </a:pPr>
            <a:endParaRPr lang="en-US" sz="2000" b="1" dirty="0" smtClean="0">
              <a:latin typeface="Times New Roman" pitchFamily="18" charset="0"/>
              <a:cs typeface="Times New Roman" pitchFamily="18" charset="0"/>
            </a:endParaRPr>
          </a:p>
          <a:p>
            <a:pPr>
              <a:buFont typeface="Wingdings" pitchFamily="2" charset="2"/>
              <a:buChar char="Ø"/>
            </a:pPr>
            <a:endParaRPr lang="en-US" sz="2000" b="1" dirty="0" smtClean="0">
              <a:latin typeface="Times New Roman" pitchFamily="18" charset="0"/>
              <a:cs typeface="Times New Roman" pitchFamily="18" charset="0"/>
            </a:endParaRPr>
          </a:p>
          <a:p>
            <a:pPr>
              <a:buFont typeface="Wingdings" pitchFamily="2" charset="2"/>
              <a:buChar char="Ø"/>
            </a:pPr>
            <a:endParaRPr lang="en-US" sz="2000" dirty="0" smtClean="0">
              <a:latin typeface="Times New Roman" pitchFamily="18" charset="0"/>
              <a:cs typeface="Times New Roman" pitchFamily="18" charset="0"/>
            </a:endParaRPr>
          </a:p>
          <a:p>
            <a:pPr>
              <a:buFont typeface="Wingdings" pitchFamily="2" charset="2"/>
              <a:buChar char="Ø"/>
            </a:pPr>
            <a:endParaRPr lang="en-US" sz="2000" dirty="0" smtClean="0">
              <a:latin typeface="Times New Roman" pitchFamily="18" charset="0"/>
              <a:cs typeface="Times New Roman" pitchFamily="18" charset="0"/>
            </a:endParaRPr>
          </a:p>
          <a:p>
            <a:pPr>
              <a:buFont typeface="Wingdings" pitchFamily="2" charset="2"/>
              <a:buChar char="Ø"/>
            </a:pPr>
            <a:endParaRPr lang="en-US" sz="2000" dirty="0" smtClean="0">
              <a:latin typeface="Times New Roman" pitchFamily="18" charset="0"/>
              <a:cs typeface="Times New Roman" pitchFamily="18" charset="0"/>
            </a:endParaRPr>
          </a:p>
          <a:p>
            <a:pPr>
              <a:buFont typeface="Wingdings" pitchFamily="2" charset="2"/>
              <a:buChar char="Ø"/>
            </a:pPr>
            <a:endParaRPr lang="en-US" sz="2400" dirty="0" smtClean="0"/>
          </a:p>
          <a:p>
            <a:pPr>
              <a:buFont typeface="Wingdings" pitchFamily="2" charset="2"/>
              <a:buChar char="Ø"/>
            </a:pPr>
            <a:endParaRPr lang="en-US" sz="2400" dirty="0" smtClean="0"/>
          </a:p>
          <a:p>
            <a:pPr>
              <a:buFont typeface="Wingdings" pitchFamily="2" charset="2"/>
              <a:buChar char="Ø"/>
            </a:pPr>
            <a:endParaRPr lang="en-US" sz="2400" b="1" dirty="0" smtClean="0">
              <a:latin typeface="Times New Roman" pitchFamily="18" charset="0"/>
              <a:cs typeface="Times New Roman" pitchFamily="18" charset="0"/>
            </a:endParaRPr>
          </a:p>
          <a:p>
            <a:pPr>
              <a:buFont typeface="Wingdings" pitchFamily="2" charset="2"/>
              <a:buChar char="Ø"/>
            </a:pPr>
            <a:endParaRPr lang="en-US" sz="2400" b="1" dirty="0" smtClean="0">
              <a:latin typeface="Times New Roman" pitchFamily="18" charset="0"/>
              <a:cs typeface="Times New Roman" pitchFamily="18" charset="0"/>
            </a:endParaRPr>
          </a:p>
          <a:p>
            <a:pPr>
              <a:buFont typeface="Wingdings" pitchFamily="2" charset="2"/>
              <a:buChar char="ü"/>
            </a:pPr>
            <a:endParaRPr lang="en-US" sz="2400" b="1"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300" b="1" u="sng" dirty="0" smtClean="0">
                <a:latin typeface="Times New Roman" pitchFamily="18" charset="0"/>
                <a:cs typeface="Times New Roman" pitchFamily="18" charset="0"/>
              </a:rPr>
              <a:t>Village: </a:t>
            </a:r>
            <a:r>
              <a:rPr lang="en-US" sz="1300" b="1" u="sng" dirty="0" err="1" smtClean="0">
                <a:latin typeface="Times New Roman" pitchFamily="18" charset="0"/>
                <a:cs typeface="Times New Roman" pitchFamily="18" charset="0"/>
              </a:rPr>
              <a:t>Machina</a:t>
            </a:r>
            <a:r>
              <a:rPr lang="en-US" sz="1300" b="1" u="sng" dirty="0" smtClean="0">
                <a:latin typeface="Times New Roman" pitchFamily="18" charset="0"/>
                <a:cs typeface="Times New Roman" pitchFamily="18" charset="0"/>
              </a:rPr>
              <a:t>, </a:t>
            </a:r>
            <a:r>
              <a:rPr lang="en-US" sz="1300" b="1" u="sng" dirty="0" err="1" smtClean="0">
                <a:latin typeface="Times New Roman" pitchFamily="18" charset="0"/>
                <a:cs typeface="Times New Roman" pitchFamily="18" charset="0"/>
              </a:rPr>
              <a:t>Taluk</a:t>
            </a:r>
            <a:r>
              <a:rPr lang="en-US" sz="1300" b="1" u="sng" dirty="0" smtClean="0">
                <a:latin typeface="Times New Roman" pitchFamily="18" charset="0"/>
                <a:cs typeface="Times New Roman" pitchFamily="18" charset="0"/>
              </a:rPr>
              <a:t> – </a:t>
            </a:r>
            <a:r>
              <a:rPr lang="en-US" sz="1300" b="1" u="sng" dirty="0" err="1" smtClean="0">
                <a:latin typeface="Times New Roman" pitchFamily="18" charset="0"/>
                <a:cs typeface="Times New Roman" pitchFamily="18" charset="0"/>
              </a:rPr>
              <a:t>Belthangady</a:t>
            </a:r>
            <a:r>
              <a:rPr lang="en-US" sz="1300" b="1" u="sng" dirty="0" smtClean="0">
                <a:latin typeface="Times New Roman" pitchFamily="18" charset="0"/>
                <a:cs typeface="Times New Roman" pitchFamily="18" charset="0"/>
              </a:rPr>
              <a:t> </a:t>
            </a:r>
            <a:br>
              <a:rPr lang="en-US" sz="1300" b="1" u="sng"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PBG: </a:t>
            </a:r>
            <a:r>
              <a:rPr lang="en-US" sz="1300" b="1" dirty="0" err="1" smtClean="0">
                <a:latin typeface="Times New Roman" pitchFamily="18" charset="0"/>
                <a:cs typeface="Times New Roman" pitchFamily="18" charset="0"/>
              </a:rPr>
              <a:t>Marakkada</a:t>
            </a:r>
            <a:r>
              <a:rPr lang="en-US" sz="1300" b="1" dirty="0" smtClean="0">
                <a:latin typeface="Times New Roman" pitchFamily="18" charset="0"/>
                <a:cs typeface="Times New Roman" pitchFamily="18" charset="0"/>
              </a:rPr>
              <a:t> B;   No. of members :  5 ; Age of the SHG:12 Years</a:t>
            </a:r>
            <a:br>
              <a:rPr lang="en-US" sz="1300" b="1"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Savings of the members                      :              Rs. 35,380.00</a:t>
            </a:r>
            <a:br>
              <a:rPr lang="en-US" sz="1300" b="1"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No. of labour sharing day                    :              3219</a:t>
            </a:r>
            <a:r>
              <a:rPr lang="en-US" sz="1300" dirty="0" smtClean="0">
                <a:latin typeface="Times New Roman" pitchFamily="18" charset="0"/>
                <a:cs typeface="Times New Roman" pitchFamily="18" charset="0"/>
              </a:rPr>
              <a:t/>
            </a:r>
            <a:br>
              <a:rPr lang="en-US" sz="1300"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Value of labour shared</a:t>
            </a:r>
            <a:r>
              <a:rPr lang="en-US" sz="1300" dirty="0" smtClean="0">
                <a:latin typeface="Times New Roman" pitchFamily="18" charset="0"/>
                <a:cs typeface="Times New Roman" pitchFamily="18" charset="0"/>
              </a:rPr>
              <a:t>:              </a:t>
            </a:r>
            <a:r>
              <a:rPr lang="en-US" sz="1300" b="1" dirty="0" smtClean="0">
                <a:latin typeface="Times New Roman" pitchFamily="18" charset="0"/>
                <a:cs typeface="Times New Roman" pitchFamily="18" charset="0"/>
              </a:rPr>
              <a:t>Rs. 2,41,425.00</a:t>
            </a: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endParaRPr lang="en-US" sz="1800" b="1"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152400" y="2057400"/>
          <a:ext cx="8305802" cy="4730848"/>
        </p:xfrm>
        <a:graphic>
          <a:graphicData uri="http://schemas.openxmlformats.org/drawingml/2006/table">
            <a:tbl>
              <a:tblPr firstRow="1" bandRow="1">
                <a:tableStyleId>{5C22544A-7EE6-4342-B048-85BDC9FD1C3A}</a:tableStyleId>
              </a:tblPr>
              <a:tblGrid>
                <a:gridCol w="1397118"/>
                <a:gridCol w="1397118"/>
                <a:gridCol w="1397118"/>
                <a:gridCol w="1397118"/>
                <a:gridCol w="1397118"/>
                <a:gridCol w="1320212"/>
              </a:tblGrid>
              <a:tr h="574752">
                <a:tc>
                  <a:txBody>
                    <a:bodyPr/>
                    <a:lstStyle/>
                    <a:p>
                      <a:pPr marL="0" marR="0">
                        <a:lnSpc>
                          <a:spcPct val="150000"/>
                        </a:lnSpc>
                        <a:spcBef>
                          <a:spcPts val="0"/>
                        </a:spcBef>
                        <a:spcAft>
                          <a:spcPts val="0"/>
                        </a:spcAft>
                      </a:pPr>
                      <a:r>
                        <a:rPr lang="en-US" sz="1400" b="1" dirty="0">
                          <a:latin typeface="Times New Roman"/>
                          <a:ea typeface="Calibri"/>
                          <a:cs typeface="Times New Roman"/>
                        </a:rPr>
                        <a:t>Sl. No.</a:t>
                      </a:r>
                      <a:endParaRPr lang="en-US" sz="1200" b="1" dirty="0">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1400" b="1" dirty="0">
                          <a:latin typeface="Times New Roman"/>
                          <a:ea typeface="Calibri"/>
                          <a:cs typeface="Times New Roman"/>
                        </a:rPr>
                        <a:t>Name of the member</a:t>
                      </a:r>
                      <a:endParaRPr lang="en-US" sz="1200" b="1" dirty="0">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1400" b="1" dirty="0">
                          <a:latin typeface="Times New Roman"/>
                          <a:ea typeface="Calibri"/>
                          <a:cs typeface="Times New Roman"/>
                        </a:rPr>
                        <a:t>Land owned (Acres)</a:t>
                      </a:r>
                      <a:endParaRPr lang="en-US" sz="1200" b="1" dirty="0">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1400" b="1" dirty="0">
                          <a:latin typeface="Times New Roman"/>
                          <a:ea typeface="Calibri"/>
                          <a:cs typeface="Times New Roman"/>
                        </a:rPr>
                        <a:t>Crops grown</a:t>
                      </a:r>
                      <a:endParaRPr lang="en-US" sz="1200" b="1" dirty="0">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1400" b="1" dirty="0">
                          <a:latin typeface="Times New Roman"/>
                          <a:ea typeface="Calibri"/>
                          <a:cs typeface="Times New Roman"/>
                        </a:rPr>
                        <a:t>Loan availed (Rs.)</a:t>
                      </a:r>
                      <a:endParaRPr lang="en-US" sz="1200" b="1" dirty="0">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1400" b="1" dirty="0">
                          <a:latin typeface="Times New Roman"/>
                          <a:ea typeface="Calibri"/>
                          <a:cs typeface="Times New Roman"/>
                        </a:rPr>
                        <a:t>Purpose of the loan</a:t>
                      </a:r>
                      <a:endParaRPr lang="en-US" sz="1200" b="1" dirty="0">
                        <a:latin typeface="Calibri"/>
                        <a:ea typeface="Calibri"/>
                        <a:cs typeface="Times New Roman"/>
                      </a:endParaRPr>
                    </a:p>
                  </a:txBody>
                  <a:tcPr marL="68580" marR="68580" marT="0" marB="0"/>
                </a:tc>
              </a:tr>
              <a:tr h="1416851">
                <a:tc>
                  <a:txBody>
                    <a:bodyPr/>
                    <a:lstStyle/>
                    <a:p>
                      <a:pPr marL="0" marR="0">
                        <a:spcBef>
                          <a:spcPts val="0"/>
                        </a:spcBef>
                        <a:spcAft>
                          <a:spcPts val="0"/>
                        </a:spcAft>
                      </a:pPr>
                      <a:r>
                        <a:rPr lang="en-US" sz="1200" b="1">
                          <a:latin typeface="Times New Roman"/>
                          <a:ea typeface="Calibri"/>
                          <a:cs typeface="Times New Roman"/>
                        </a:rPr>
                        <a:t>1.</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err="1">
                          <a:latin typeface="Times New Roman"/>
                          <a:ea typeface="Calibri"/>
                          <a:cs typeface="Times New Roman"/>
                        </a:rPr>
                        <a:t>Dombayya</a:t>
                      </a:r>
                      <a:r>
                        <a:rPr lang="en-US" sz="1200" b="1" dirty="0">
                          <a:latin typeface="Times New Roman"/>
                          <a:ea typeface="Calibri"/>
                          <a:cs typeface="Times New Roman"/>
                        </a:rPr>
                        <a:t> </a:t>
                      </a:r>
                      <a:r>
                        <a:rPr lang="en-US" sz="1200" b="1" dirty="0" err="1">
                          <a:latin typeface="Times New Roman"/>
                          <a:ea typeface="Calibri"/>
                          <a:cs typeface="Times New Roman"/>
                        </a:rPr>
                        <a:t>sherigar</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5</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Areca nut, coconut, cashew, vegetables</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99,000.00</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Solar lamp purchase, house repair, areca nut, repayment of loans, Education (Tailoring)</a:t>
                      </a:r>
                      <a:endParaRPr lang="en-US" sz="1200" b="1" dirty="0">
                        <a:latin typeface="Calibri"/>
                        <a:ea typeface="Calibri"/>
                        <a:cs typeface="Times New Roman"/>
                      </a:endParaRPr>
                    </a:p>
                  </a:txBody>
                  <a:tcPr marL="68580" marR="68580" marT="0" marB="0"/>
                </a:tc>
              </a:tr>
              <a:tr h="531319">
                <a:tc>
                  <a:txBody>
                    <a:bodyPr/>
                    <a:lstStyle/>
                    <a:p>
                      <a:pPr marL="0" marR="0">
                        <a:spcBef>
                          <a:spcPts val="0"/>
                        </a:spcBef>
                        <a:spcAft>
                          <a:spcPts val="0"/>
                        </a:spcAft>
                      </a:pPr>
                      <a:r>
                        <a:rPr lang="en-US" sz="1200" b="1">
                          <a:latin typeface="Times New Roman"/>
                          <a:ea typeface="Calibri"/>
                          <a:cs typeface="Times New Roman"/>
                        </a:rPr>
                        <a:t>2.</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Monappa Gowda</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2.5</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Areca nut, coconut, Vegetables</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26,000.00</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Piggery, house repair, loans repayment</a:t>
                      </a:r>
                      <a:endParaRPr lang="en-US" sz="1200" b="1" dirty="0">
                        <a:latin typeface="Calibri"/>
                        <a:ea typeface="Calibri"/>
                        <a:cs typeface="Times New Roman"/>
                      </a:endParaRPr>
                    </a:p>
                  </a:txBody>
                  <a:tcPr marL="68580" marR="68580" marT="0" marB="0"/>
                </a:tc>
              </a:tr>
              <a:tr h="531319">
                <a:tc>
                  <a:txBody>
                    <a:bodyPr/>
                    <a:lstStyle/>
                    <a:p>
                      <a:pPr marL="0" marR="0">
                        <a:spcBef>
                          <a:spcPts val="0"/>
                        </a:spcBef>
                        <a:spcAft>
                          <a:spcPts val="0"/>
                        </a:spcAft>
                      </a:pPr>
                      <a:r>
                        <a:rPr lang="en-US" sz="1200" b="1">
                          <a:latin typeface="Times New Roman"/>
                          <a:ea typeface="Calibri"/>
                          <a:cs typeface="Times New Roman"/>
                        </a:rPr>
                        <a:t>3.</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Sundara Poojari</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2</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Areca nut, coconut, vegetables</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30,000.00</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Pump purchase, Jeep purchase</a:t>
                      </a:r>
                      <a:endParaRPr lang="en-US" sz="1200" b="1" dirty="0">
                        <a:latin typeface="Calibri"/>
                        <a:ea typeface="Calibri"/>
                        <a:cs typeface="Times New Roman"/>
                      </a:endParaRPr>
                    </a:p>
                  </a:txBody>
                  <a:tcPr marL="68580" marR="68580" marT="0" marB="0"/>
                </a:tc>
              </a:tr>
              <a:tr h="885532">
                <a:tc>
                  <a:txBody>
                    <a:bodyPr/>
                    <a:lstStyle/>
                    <a:p>
                      <a:pPr marL="0" marR="0">
                        <a:spcBef>
                          <a:spcPts val="0"/>
                        </a:spcBef>
                        <a:spcAft>
                          <a:spcPts val="0"/>
                        </a:spcAft>
                      </a:pPr>
                      <a:r>
                        <a:rPr lang="en-US" sz="1200" b="1">
                          <a:latin typeface="Times New Roman"/>
                          <a:ea typeface="Calibri"/>
                          <a:cs typeface="Times New Roman"/>
                        </a:rPr>
                        <a:t>4.</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Pramod Gowda</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0.5</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Areca nut, coconut</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50,000.00</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Pump purchase, construction of cow shed, gold purchase</a:t>
                      </a:r>
                      <a:endParaRPr lang="en-US" sz="1200" b="1" dirty="0">
                        <a:latin typeface="Calibri"/>
                        <a:ea typeface="Calibri"/>
                        <a:cs typeface="Times New Roman"/>
                      </a:endParaRPr>
                    </a:p>
                  </a:txBody>
                  <a:tcPr marL="68580" marR="68580" marT="0" marB="0"/>
                </a:tc>
              </a:tr>
              <a:tr h="708426">
                <a:tc>
                  <a:txBody>
                    <a:bodyPr/>
                    <a:lstStyle/>
                    <a:p>
                      <a:pPr marL="0" marR="0">
                        <a:spcBef>
                          <a:spcPts val="0"/>
                        </a:spcBef>
                        <a:spcAft>
                          <a:spcPts val="0"/>
                        </a:spcAft>
                      </a:pPr>
                      <a:r>
                        <a:rPr lang="en-US" sz="1200" b="1">
                          <a:latin typeface="Times New Roman"/>
                          <a:ea typeface="Calibri"/>
                          <a:cs typeface="Times New Roman"/>
                        </a:rPr>
                        <a:t>5.</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Dharrnappa Gowda</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a:latin typeface="Times New Roman"/>
                          <a:ea typeface="Calibri"/>
                          <a:cs typeface="Times New Roman"/>
                        </a:rPr>
                        <a:t>2.5</a:t>
                      </a:r>
                      <a:endParaRPr lang="en-US" sz="1200" b="1">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Areca nut, coconut, Cashew, vegetables</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20,000.00</a:t>
                      </a:r>
                      <a:endParaRPr lang="en-US" sz="1200" b="1" dirty="0">
                        <a:latin typeface="Calibri"/>
                        <a:ea typeface="Calibri"/>
                        <a:cs typeface="Times New Roman"/>
                      </a:endParaRPr>
                    </a:p>
                  </a:txBody>
                  <a:tcPr marL="68580" marR="68580" marT="0" marB="0"/>
                </a:tc>
                <a:tc>
                  <a:txBody>
                    <a:bodyPr/>
                    <a:lstStyle/>
                    <a:p>
                      <a:pPr marL="0" marR="0">
                        <a:spcBef>
                          <a:spcPts val="0"/>
                        </a:spcBef>
                        <a:spcAft>
                          <a:spcPts val="0"/>
                        </a:spcAft>
                      </a:pPr>
                      <a:r>
                        <a:rPr lang="en-US" sz="1200" b="1" dirty="0">
                          <a:latin typeface="Times New Roman"/>
                          <a:ea typeface="Calibri"/>
                          <a:cs typeface="Times New Roman"/>
                        </a:rPr>
                        <a:t>Construction of cow shed, compost purchase</a:t>
                      </a:r>
                      <a:endParaRPr lang="en-US" sz="1200" b="1" dirty="0">
                        <a:latin typeface="Calibri"/>
                        <a:ea typeface="Calibri"/>
                        <a:cs typeface="Times New Roman"/>
                      </a:endParaRPr>
                    </a:p>
                  </a:txBody>
                  <a:tcPr marL="68580" marR="68580" marT="0" marB="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b="1" u="sng" dirty="0" smtClean="0">
                <a:latin typeface="Times New Roman" pitchFamily="18" charset="0"/>
                <a:cs typeface="Times New Roman" pitchFamily="18" charset="0"/>
              </a:rPr>
              <a:t>Village: </a:t>
            </a:r>
            <a:r>
              <a:rPr lang="en-US" sz="1400" b="1" u="sng" dirty="0" err="1" smtClean="0">
                <a:latin typeface="Times New Roman" pitchFamily="18" charset="0"/>
                <a:cs typeface="Times New Roman" pitchFamily="18" charset="0"/>
              </a:rPr>
              <a:t>Mundur</a:t>
            </a:r>
            <a:r>
              <a:rPr lang="en-US" sz="1400" b="1" u="sng" dirty="0" smtClean="0">
                <a:latin typeface="Times New Roman" pitchFamily="18" charset="0"/>
                <a:cs typeface="Times New Roman" pitchFamily="18" charset="0"/>
              </a:rPr>
              <a:t> Village, </a:t>
            </a:r>
            <a:r>
              <a:rPr lang="en-US" sz="1400" b="1" u="sng" dirty="0" err="1" smtClean="0">
                <a:latin typeface="Times New Roman" pitchFamily="18" charset="0"/>
                <a:cs typeface="Times New Roman" pitchFamily="18" charset="0"/>
              </a:rPr>
              <a:t>Taluk:Belthangady</a:t>
            </a:r>
            <a:r>
              <a:rPr lang="en-US" sz="1400" b="1" dirty="0" smtClean="0">
                <a:latin typeface="Times New Roman" pitchFamily="18" charset="0"/>
                <a:cs typeface="Times New Roman" pitchFamily="18" charset="0"/>
              </a:rPr>
              <a:t> </a:t>
            </a:r>
            <a:br>
              <a:rPr lang="en-US" sz="14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Name of the </a:t>
            </a:r>
            <a:r>
              <a:rPr lang="en-US" sz="1200" b="1" dirty="0" err="1" smtClean="0">
                <a:latin typeface="Times New Roman" pitchFamily="18" charset="0"/>
                <a:cs typeface="Times New Roman" pitchFamily="18" charset="0"/>
              </a:rPr>
              <a:t>Pragathibandhu</a:t>
            </a:r>
            <a:r>
              <a:rPr lang="en-US" sz="1200" b="1" dirty="0" smtClean="0">
                <a:latin typeface="Times New Roman" pitchFamily="18" charset="0"/>
                <a:cs typeface="Times New Roman" pitchFamily="18" charset="0"/>
              </a:rPr>
              <a:t>   SHG       :            </a:t>
            </a:r>
            <a:r>
              <a:rPr lang="en-US" sz="1200" b="1" dirty="0" err="1" smtClean="0">
                <a:latin typeface="Times New Roman" pitchFamily="18" charset="0"/>
                <a:cs typeface="Times New Roman" pitchFamily="18" charset="0"/>
              </a:rPr>
              <a:t>Kalyaradda</a:t>
            </a:r>
            <a:r>
              <a:rPr lang="en-US" sz="1200" b="1" dirty="0" smtClean="0">
                <a:latin typeface="Times New Roman" pitchFamily="18" charset="0"/>
                <a:cs typeface="Times New Roman" pitchFamily="18" charset="0"/>
              </a:rPr>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No. of members involved                       :             5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Age of the SHG                                   :               16 Years</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Savings of the members                       :              Rs. 47,460.00</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Total Labour Sharing days                   :              4080 </a:t>
            </a:r>
            <a:endParaRPr lang="en-US" sz="1400" b="1"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762000" y="1676400"/>
          <a:ext cx="7696199" cy="4646696"/>
        </p:xfrm>
        <a:graphic>
          <a:graphicData uri="http://schemas.openxmlformats.org/drawingml/2006/table">
            <a:tbl>
              <a:tblPr firstRow="1" bandRow="1">
                <a:tableStyleId>{5C22544A-7EE6-4342-B048-85BDC9FD1C3A}</a:tableStyleId>
              </a:tblPr>
              <a:tblGrid>
                <a:gridCol w="719398"/>
                <a:gridCol w="1366856"/>
                <a:gridCol w="772334"/>
                <a:gridCol w="1319348"/>
                <a:gridCol w="1172755"/>
                <a:gridCol w="2345508"/>
              </a:tblGrid>
              <a:tr h="601855">
                <a:tc>
                  <a:txBody>
                    <a:bodyPr/>
                    <a:lstStyle/>
                    <a:p>
                      <a:pPr marL="0" marR="0">
                        <a:lnSpc>
                          <a:spcPct val="100000"/>
                        </a:lnSpc>
                        <a:spcBef>
                          <a:spcPts val="0"/>
                        </a:spcBef>
                        <a:spcAft>
                          <a:spcPts val="0"/>
                        </a:spcAft>
                      </a:pPr>
                      <a:r>
                        <a:rPr lang="en-US" sz="1400" b="1" dirty="0">
                          <a:latin typeface="Times New Roman"/>
                          <a:ea typeface="Calibri"/>
                          <a:cs typeface="Times New Roman"/>
                        </a:rPr>
                        <a:t>Sl. No.</a:t>
                      </a:r>
                      <a:endParaRPr lang="en-US" sz="14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Name of the member</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Land owned (Acres)</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Crops grown</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Loan availed (Rs.)</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Purpose of the loan</a:t>
                      </a:r>
                      <a:endParaRPr lang="en-US" sz="1400" b="1">
                        <a:latin typeface="Calibri"/>
                        <a:ea typeface="Calibri"/>
                        <a:cs typeface="Times New Roman"/>
                      </a:endParaRPr>
                    </a:p>
                  </a:txBody>
                  <a:tcPr marL="68580" marR="68580" marT="0" marB="0"/>
                </a:tc>
              </a:tr>
              <a:tr h="410689">
                <a:tc>
                  <a:txBody>
                    <a:bodyPr/>
                    <a:lstStyle/>
                    <a:p>
                      <a:pPr marL="0" marR="0">
                        <a:lnSpc>
                          <a:spcPct val="100000"/>
                        </a:lnSpc>
                        <a:spcBef>
                          <a:spcPts val="0"/>
                        </a:spcBef>
                        <a:spcAft>
                          <a:spcPts val="0"/>
                        </a:spcAft>
                      </a:pPr>
                      <a:r>
                        <a:rPr lang="en-US" sz="1400" b="1">
                          <a:latin typeface="Times New Roman"/>
                          <a:ea typeface="Calibri"/>
                          <a:cs typeface="Times New Roman"/>
                        </a:rPr>
                        <a:t>1.</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Chindananda Poojari</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1.5</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Areca nut, Coconut, Paddy</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73,590.00</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House construction, marriage, Agri development</a:t>
                      </a:r>
                      <a:endParaRPr lang="en-US" sz="1400" b="1">
                        <a:latin typeface="Calibri"/>
                        <a:ea typeface="Calibri"/>
                        <a:cs typeface="Times New Roman"/>
                      </a:endParaRPr>
                    </a:p>
                  </a:txBody>
                  <a:tcPr marL="68580" marR="68580" marT="0" marB="0"/>
                </a:tc>
              </a:tr>
              <a:tr h="601855">
                <a:tc>
                  <a:txBody>
                    <a:bodyPr/>
                    <a:lstStyle/>
                    <a:p>
                      <a:pPr marL="0" marR="0">
                        <a:lnSpc>
                          <a:spcPct val="100000"/>
                        </a:lnSpc>
                        <a:spcBef>
                          <a:spcPts val="0"/>
                        </a:spcBef>
                        <a:spcAft>
                          <a:spcPts val="0"/>
                        </a:spcAft>
                      </a:pPr>
                      <a:r>
                        <a:rPr lang="en-US" sz="1400" b="1">
                          <a:latin typeface="Times New Roman"/>
                          <a:ea typeface="Calibri"/>
                          <a:cs typeface="Times New Roman"/>
                        </a:rPr>
                        <a:t>2.</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err="1">
                          <a:latin typeface="Times New Roman"/>
                          <a:ea typeface="Calibri"/>
                          <a:cs typeface="Times New Roman"/>
                        </a:rPr>
                        <a:t>Sundara</a:t>
                      </a:r>
                      <a:r>
                        <a:rPr lang="en-US" sz="1400" b="1" dirty="0">
                          <a:latin typeface="Times New Roman"/>
                          <a:ea typeface="Calibri"/>
                          <a:cs typeface="Times New Roman"/>
                        </a:rPr>
                        <a:t> </a:t>
                      </a:r>
                      <a:r>
                        <a:rPr lang="en-US" sz="1400" b="1" dirty="0" err="1">
                          <a:latin typeface="Times New Roman"/>
                          <a:ea typeface="Calibri"/>
                          <a:cs typeface="Times New Roman"/>
                        </a:rPr>
                        <a:t>Poojari</a:t>
                      </a:r>
                      <a:endParaRPr lang="en-US" sz="14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1.5</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Areca nut, Coconut, Paddy</a:t>
                      </a:r>
                      <a:endParaRPr lang="en-US" sz="14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76,585.00</a:t>
                      </a:r>
                      <a:endParaRPr lang="en-US" sz="14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Daughters marriage, Pump Purchase, Agri development, well repair, Cattle Shed repair</a:t>
                      </a:r>
                      <a:endParaRPr lang="en-US" sz="1400" b="1">
                        <a:latin typeface="Calibri"/>
                        <a:ea typeface="Calibri"/>
                        <a:cs typeface="Times New Roman"/>
                      </a:endParaRPr>
                    </a:p>
                  </a:txBody>
                  <a:tcPr marL="68580" marR="68580" marT="0" marB="0"/>
                </a:tc>
              </a:tr>
              <a:tr h="552639">
                <a:tc>
                  <a:txBody>
                    <a:bodyPr/>
                    <a:lstStyle/>
                    <a:p>
                      <a:pPr marL="0" marR="0">
                        <a:lnSpc>
                          <a:spcPct val="100000"/>
                        </a:lnSpc>
                        <a:spcBef>
                          <a:spcPts val="0"/>
                        </a:spcBef>
                        <a:spcAft>
                          <a:spcPts val="0"/>
                        </a:spcAft>
                      </a:pPr>
                      <a:r>
                        <a:rPr lang="en-US" sz="1400" b="1">
                          <a:latin typeface="Times New Roman"/>
                          <a:ea typeface="Calibri"/>
                          <a:cs typeface="Times New Roman"/>
                        </a:rPr>
                        <a:t>3.</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Alex Vegus</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1.50</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Areca nut, Coconut, Rubber, Jasmine</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1,13,745.00</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Vehicle purchase, Jasmine cultivation , life insurance, well repair</a:t>
                      </a:r>
                      <a:endParaRPr lang="en-US" sz="1400" b="1">
                        <a:latin typeface="Calibri"/>
                        <a:ea typeface="Calibri"/>
                        <a:cs typeface="Times New Roman"/>
                      </a:endParaRPr>
                    </a:p>
                  </a:txBody>
                  <a:tcPr marL="68580" marR="68580" marT="0" marB="0"/>
                </a:tc>
              </a:tr>
              <a:tr h="552639">
                <a:tc>
                  <a:txBody>
                    <a:bodyPr/>
                    <a:lstStyle/>
                    <a:p>
                      <a:pPr marL="0" marR="0">
                        <a:lnSpc>
                          <a:spcPct val="100000"/>
                        </a:lnSpc>
                        <a:spcBef>
                          <a:spcPts val="0"/>
                        </a:spcBef>
                        <a:spcAft>
                          <a:spcPts val="0"/>
                        </a:spcAft>
                      </a:pPr>
                      <a:r>
                        <a:rPr lang="en-US" sz="1400" b="1">
                          <a:latin typeface="Times New Roman"/>
                          <a:ea typeface="Calibri"/>
                          <a:cs typeface="Times New Roman"/>
                        </a:rPr>
                        <a:t>4.</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err="1">
                          <a:latin typeface="Times New Roman"/>
                          <a:ea typeface="Calibri"/>
                          <a:cs typeface="Times New Roman"/>
                        </a:rPr>
                        <a:t>Somappa</a:t>
                      </a:r>
                      <a:r>
                        <a:rPr lang="en-US" sz="1400" b="1" dirty="0">
                          <a:latin typeface="Times New Roman"/>
                          <a:ea typeface="Calibri"/>
                          <a:cs typeface="Times New Roman"/>
                        </a:rPr>
                        <a:t> </a:t>
                      </a:r>
                      <a:r>
                        <a:rPr lang="en-US" sz="1400" b="1" dirty="0" err="1">
                          <a:latin typeface="Times New Roman"/>
                          <a:ea typeface="Calibri"/>
                          <a:cs typeface="Times New Roman"/>
                        </a:rPr>
                        <a:t>Poojari</a:t>
                      </a:r>
                      <a:endParaRPr lang="en-US" sz="14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Areca nut, Coconut</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35,480.00</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House repair, Medical, Cattle Shed rapair, Life Insurance</a:t>
                      </a:r>
                      <a:endParaRPr lang="en-US" sz="1400" b="1">
                        <a:latin typeface="Calibri"/>
                        <a:ea typeface="Calibri"/>
                        <a:cs typeface="Times New Roman"/>
                      </a:endParaRPr>
                    </a:p>
                  </a:txBody>
                  <a:tcPr marL="68580" marR="68580" marT="0" marB="0"/>
                </a:tc>
              </a:tr>
              <a:tr h="1019576">
                <a:tc>
                  <a:txBody>
                    <a:bodyPr/>
                    <a:lstStyle/>
                    <a:p>
                      <a:pPr marL="0" marR="0">
                        <a:lnSpc>
                          <a:spcPct val="100000"/>
                        </a:lnSpc>
                        <a:spcBef>
                          <a:spcPts val="0"/>
                        </a:spcBef>
                        <a:spcAft>
                          <a:spcPts val="0"/>
                        </a:spcAft>
                      </a:pPr>
                      <a:r>
                        <a:rPr lang="en-US" sz="1400" b="1">
                          <a:latin typeface="Times New Roman"/>
                          <a:ea typeface="Calibri"/>
                          <a:cs typeface="Times New Roman"/>
                        </a:rPr>
                        <a:t>5.</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Rajendra Poojari</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1.50</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Areca nut, Coconut, paddy</a:t>
                      </a:r>
                      <a:endParaRPr lang="en-US" sz="14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1,24,855.00</a:t>
                      </a:r>
                      <a:endParaRPr lang="en-US" sz="14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House repair, Well repair, marriage, life insurance</a:t>
                      </a:r>
                      <a:endParaRPr lang="en-US" sz="1400" b="1" dirty="0">
                        <a:latin typeface="Calibri"/>
                        <a:ea typeface="Calibri"/>
                        <a:cs typeface="Times New Roman"/>
                      </a:endParaRPr>
                    </a:p>
                  </a:txBody>
                  <a:tcPr marL="68580" marR="68580" marT="0" marB="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b="1" dirty="0" smtClean="0">
                <a:latin typeface="Times New Roman" pitchFamily="18" charset="0"/>
                <a:cs typeface="Times New Roman" pitchFamily="18" charset="0"/>
              </a:rPr>
              <a:t/>
            </a:r>
            <a:br>
              <a:rPr lang="en-US" sz="1400" b="1" dirty="0" smtClean="0">
                <a:latin typeface="Times New Roman" pitchFamily="18" charset="0"/>
                <a:cs typeface="Times New Roman" pitchFamily="18" charset="0"/>
              </a:rPr>
            </a:br>
            <a:r>
              <a:rPr lang="en-US" sz="1400" b="1" u="sng" dirty="0" smtClean="0">
                <a:latin typeface="Times New Roman" pitchFamily="18" charset="0"/>
                <a:cs typeface="Times New Roman" pitchFamily="18" charset="0"/>
              </a:rPr>
              <a:t>Village: </a:t>
            </a:r>
            <a:r>
              <a:rPr lang="en-US" sz="1400" b="1" u="sng" dirty="0" err="1" smtClean="0">
                <a:latin typeface="Times New Roman" pitchFamily="18" charset="0"/>
                <a:cs typeface="Times New Roman" pitchFamily="18" charset="0"/>
              </a:rPr>
              <a:t>Odilnala</a:t>
            </a:r>
            <a:r>
              <a:rPr lang="en-US" sz="1400" b="1" u="sng" dirty="0" smtClean="0">
                <a:latin typeface="Times New Roman" pitchFamily="18" charset="0"/>
                <a:cs typeface="Times New Roman" pitchFamily="18" charset="0"/>
              </a:rPr>
              <a:t> village, </a:t>
            </a:r>
            <a:r>
              <a:rPr lang="en-US" sz="1400" b="1" u="sng" dirty="0" err="1" smtClean="0">
                <a:latin typeface="Times New Roman" pitchFamily="18" charset="0"/>
                <a:cs typeface="Times New Roman" pitchFamily="18" charset="0"/>
              </a:rPr>
              <a:t>Belthangady</a:t>
            </a:r>
            <a:r>
              <a:rPr lang="en-US" sz="1400" b="1" u="sng" dirty="0" smtClean="0">
                <a:latin typeface="Times New Roman" pitchFamily="18" charset="0"/>
                <a:cs typeface="Times New Roman" pitchFamily="18" charset="0"/>
              </a:rPr>
              <a:t> </a:t>
            </a:r>
            <a:r>
              <a:rPr lang="en-US" sz="1400" b="1" u="sng" dirty="0" err="1" smtClean="0">
                <a:latin typeface="Times New Roman" pitchFamily="18" charset="0"/>
                <a:cs typeface="Times New Roman" pitchFamily="18" charset="0"/>
              </a:rPr>
              <a:t>Taluka</a:t>
            </a:r>
            <a:r>
              <a:rPr lang="en-US" sz="1400" b="1" u="sng"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
            </a:r>
            <a:br>
              <a:rPr lang="en-US" sz="1400" b="1" dirty="0" smtClean="0">
                <a:latin typeface="Times New Roman" pitchFamily="18" charset="0"/>
                <a:cs typeface="Times New Roman" pitchFamily="18" charset="0"/>
              </a:rPr>
            </a:br>
            <a:r>
              <a:rPr lang="en-US" sz="1400" b="1" dirty="0" smtClean="0">
                <a:latin typeface="Times New Roman" pitchFamily="18" charset="0"/>
                <a:cs typeface="Times New Roman" pitchFamily="18" charset="0"/>
              </a:rPr>
              <a:t>Name of the </a:t>
            </a:r>
            <a:r>
              <a:rPr lang="en-US" sz="1400" b="1" dirty="0" err="1" smtClean="0">
                <a:latin typeface="Times New Roman" pitchFamily="18" charset="0"/>
                <a:cs typeface="Times New Roman" pitchFamily="18" charset="0"/>
              </a:rPr>
              <a:t>Pragathibandhu</a:t>
            </a:r>
            <a:r>
              <a:rPr lang="en-US" sz="1400" b="1" dirty="0" smtClean="0">
                <a:latin typeface="Times New Roman" pitchFamily="18" charset="0"/>
                <a:cs typeface="Times New Roman" pitchFamily="18" charset="0"/>
              </a:rPr>
              <a:t>   SHG      :              </a:t>
            </a:r>
            <a:r>
              <a:rPr lang="en-US" sz="1400" b="1" dirty="0" err="1" smtClean="0">
                <a:latin typeface="Times New Roman" pitchFamily="18" charset="0"/>
                <a:cs typeface="Times New Roman" pitchFamily="18" charset="0"/>
              </a:rPr>
              <a:t>Mairalike</a:t>
            </a:r>
            <a:r>
              <a:rPr lang="en-US" sz="1400" b="1" dirty="0" smtClean="0">
                <a:latin typeface="Times New Roman" pitchFamily="18" charset="0"/>
                <a:cs typeface="Times New Roman" pitchFamily="18" charset="0"/>
              </a:rPr>
              <a:t>-A</a:t>
            </a:r>
            <a:br>
              <a:rPr lang="en-US" sz="1400" b="1" dirty="0" smtClean="0">
                <a:latin typeface="Times New Roman" pitchFamily="18" charset="0"/>
                <a:cs typeface="Times New Roman" pitchFamily="18" charset="0"/>
              </a:rPr>
            </a:br>
            <a:r>
              <a:rPr lang="en-US" sz="1400" b="1" dirty="0" smtClean="0">
                <a:latin typeface="Times New Roman" pitchFamily="18" charset="0"/>
                <a:cs typeface="Times New Roman" pitchFamily="18" charset="0"/>
              </a:rPr>
              <a:t>No. of members involved                      :              6</a:t>
            </a:r>
            <a:br>
              <a:rPr lang="en-US" sz="1400" b="1" dirty="0" smtClean="0">
                <a:latin typeface="Times New Roman" pitchFamily="18" charset="0"/>
                <a:cs typeface="Times New Roman" pitchFamily="18" charset="0"/>
              </a:rPr>
            </a:br>
            <a:r>
              <a:rPr lang="en-US" sz="1400" b="1" dirty="0" smtClean="0">
                <a:latin typeface="Times New Roman" pitchFamily="18" charset="0"/>
                <a:cs typeface="Times New Roman" pitchFamily="18" charset="0"/>
              </a:rPr>
              <a:t>Age of the SHG                                      :             16 Years</a:t>
            </a:r>
            <a:br>
              <a:rPr lang="en-US" sz="1400" b="1" dirty="0" smtClean="0">
                <a:latin typeface="Times New Roman" pitchFamily="18" charset="0"/>
                <a:cs typeface="Times New Roman" pitchFamily="18" charset="0"/>
              </a:rPr>
            </a:br>
            <a:r>
              <a:rPr lang="en-US" sz="1400" b="1" dirty="0" smtClean="0">
                <a:latin typeface="Times New Roman" pitchFamily="18" charset="0"/>
                <a:cs typeface="Times New Roman" pitchFamily="18" charset="0"/>
              </a:rPr>
              <a:t>Savings of the members                        :              Rs. 49,650.00</a:t>
            </a:r>
            <a:br>
              <a:rPr lang="en-US" sz="1400" b="1" dirty="0" smtClean="0">
                <a:latin typeface="Times New Roman" pitchFamily="18" charset="0"/>
                <a:cs typeface="Times New Roman" pitchFamily="18" charset="0"/>
              </a:rPr>
            </a:br>
            <a:r>
              <a:rPr lang="en-US" sz="1400" b="1" dirty="0" smtClean="0">
                <a:latin typeface="Times New Roman" pitchFamily="18" charset="0"/>
                <a:cs typeface="Times New Roman" pitchFamily="18" charset="0"/>
              </a:rPr>
              <a:t>Total Labour Sharing days                   :              5630 </a:t>
            </a:r>
            <a:endParaRPr lang="en-US" sz="1400" b="1"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457200" y="1600200"/>
          <a:ext cx="8077200" cy="4998720"/>
        </p:xfrm>
        <a:graphic>
          <a:graphicData uri="http://schemas.openxmlformats.org/drawingml/2006/table">
            <a:tbl>
              <a:tblPr firstRow="1" bandRow="1">
                <a:tableStyleId>{5C22544A-7EE6-4342-B048-85BDC9FD1C3A}</a:tableStyleId>
              </a:tblPr>
              <a:tblGrid>
                <a:gridCol w="381000"/>
                <a:gridCol w="1447800"/>
                <a:gridCol w="609600"/>
                <a:gridCol w="2438400"/>
                <a:gridCol w="1295400"/>
                <a:gridCol w="1905000"/>
              </a:tblGrid>
              <a:tr h="370840">
                <a:tc>
                  <a:txBody>
                    <a:bodyPr/>
                    <a:lstStyle/>
                    <a:p>
                      <a:pPr marL="0" marR="0">
                        <a:lnSpc>
                          <a:spcPct val="100000"/>
                        </a:lnSpc>
                        <a:spcBef>
                          <a:spcPts val="0"/>
                        </a:spcBef>
                        <a:spcAft>
                          <a:spcPts val="0"/>
                        </a:spcAft>
                      </a:pPr>
                      <a:r>
                        <a:rPr lang="en-US" sz="1200" b="1" dirty="0">
                          <a:latin typeface="Times New Roman"/>
                          <a:ea typeface="Calibri"/>
                          <a:cs typeface="Times New Roman"/>
                        </a:rPr>
                        <a:t>Sl. No.</a:t>
                      </a:r>
                      <a:endParaRPr lang="en-US" sz="16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200" b="1" dirty="0">
                          <a:latin typeface="Times New Roman"/>
                          <a:ea typeface="Calibri"/>
                          <a:cs typeface="Times New Roman"/>
                        </a:rPr>
                        <a:t>Name of the member</a:t>
                      </a:r>
                      <a:endParaRPr lang="en-US" sz="16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200" b="1" dirty="0">
                          <a:latin typeface="Times New Roman"/>
                          <a:ea typeface="Calibri"/>
                          <a:cs typeface="Times New Roman"/>
                        </a:rPr>
                        <a:t>Land owned (Acres)</a:t>
                      </a:r>
                      <a:endParaRPr lang="en-US" sz="16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200" b="1">
                          <a:latin typeface="Times New Roman"/>
                          <a:ea typeface="Calibri"/>
                          <a:cs typeface="Times New Roman"/>
                        </a:rPr>
                        <a:t>Crops grown</a:t>
                      </a:r>
                      <a:endParaRPr lang="en-US" sz="16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200" b="1">
                          <a:latin typeface="Times New Roman"/>
                          <a:ea typeface="Calibri"/>
                          <a:cs typeface="Times New Roman"/>
                        </a:rPr>
                        <a:t>Loan availed (Rs.)</a:t>
                      </a:r>
                      <a:endParaRPr lang="en-US" sz="16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200" b="1">
                          <a:latin typeface="Times New Roman"/>
                          <a:ea typeface="Calibri"/>
                          <a:cs typeface="Times New Roman"/>
                        </a:rPr>
                        <a:t>Purpose of the loan</a:t>
                      </a:r>
                      <a:endParaRPr lang="en-US" sz="1600" b="1">
                        <a:latin typeface="Calibri"/>
                        <a:ea typeface="Calibri"/>
                        <a:cs typeface="Times New Roman"/>
                      </a:endParaRPr>
                    </a:p>
                  </a:txBody>
                  <a:tcPr marL="68580" marR="68580" marT="0" marB="0"/>
                </a:tc>
              </a:tr>
              <a:tr h="370840">
                <a:tc>
                  <a:txBody>
                    <a:bodyPr/>
                    <a:lstStyle/>
                    <a:p>
                      <a:pPr marL="0" marR="0">
                        <a:lnSpc>
                          <a:spcPct val="100000"/>
                        </a:lnSpc>
                        <a:spcBef>
                          <a:spcPts val="0"/>
                        </a:spcBef>
                        <a:spcAft>
                          <a:spcPts val="0"/>
                        </a:spcAft>
                      </a:pPr>
                      <a:r>
                        <a:rPr lang="en-US" sz="1400" b="1">
                          <a:latin typeface="Times New Roman"/>
                          <a:ea typeface="Calibri"/>
                          <a:cs typeface="Times New Roman"/>
                        </a:rPr>
                        <a:t>1.</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Jayanand Nayak</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dirty="0">
                          <a:latin typeface="Times New Roman"/>
                          <a:ea typeface="Calibri"/>
                          <a:cs typeface="Times New Roman"/>
                        </a:rPr>
                        <a:t>6</a:t>
                      </a:r>
                      <a:endParaRPr lang="en-US" sz="18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Areca nut, Coconut, Rubber, Banana, Pepper</a:t>
                      </a:r>
                      <a:endParaRPr lang="en-US" sz="1800" b="1" dirty="0">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2,87,805.00</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Agri development, Rubber, Dairy, Solar light installation, Gobar Gas</a:t>
                      </a:r>
                      <a:endParaRPr lang="en-US" sz="1800" b="1">
                        <a:latin typeface="Calibri"/>
                        <a:ea typeface="Calibri"/>
                        <a:cs typeface="Times New Roman"/>
                      </a:endParaRPr>
                    </a:p>
                  </a:txBody>
                  <a:tcPr marL="68580" marR="68580" marT="0" marB="0"/>
                </a:tc>
              </a:tr>
              <a:tr h="370840">
                <a:tc>
                  <a:txBody>
                    <a:bodyPr/>
                    <a:lstStyle/>
                    <a:p>
                      <a:pPr marL="0" marR="0">
                        <a:lnSpc>
                          <a:spcPct val="100000"/>
                        </a:lnSpc>
                        <a:spcBef>
                          <a:spcPts val="0"/>
                        </a:spcBef>
                        <a:spcAft>
                          <a:spcPts val="0"/>
                        </a:spcAft>
                      </a:pPr>
                      <a:r>
                        <a:rPr lang="en-US" sz="1400" b="1">
                          <a:latin typeface="Times New Roman"/>
                          <a:ea typeface="Calibri"/>
                          <a:cs typeface="Times New Roman"/>
                        </a:rPr>
                        <a:t>2.</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Shyamanna Naik</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4</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Areca nut, Coconut, Banana, vegetables</a:t>
                      </a:r>
                      <a:endParaRPr lang="en-US" sz="1800" b="1" dirty="0">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dirty="0">
                          <a:latin typeface="Times New Roman"/>
                          <a:ea typeface="Calibri"/>
                          <a:cs typeface="Times New Roman"/>
                        </a:rPr>
                        <a:t>1,98,280.00</a:t>
                      </a:r>
                      <a:endParaRPr lang="en-US" sz="18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Agridevelopment, Rubber, Diary, Solar light installation, Gobar Gas, Washing machine purchase</a:t>
                      </a:r>
                      <a:endParaRPr lang="en-US" sz="1800" b="1">
                        <a:latin typeface="Calibri"/>
                        <a:ea typeface="Calibri"/>
                        <a:cs typeface="Times New Roman"/>
                      </a:endParaRPr>
                    </a:p>
                  </a:txBody>
                  <a:tcPr marL="68580" marR="68580" marT="0" marB="0"/>
                </a:tc>
              </a:tr>
              <a:tr h="370840">
                <a:tc>
                  <a:txBody>
                    <a:bodyPr/>
                    <a:lstStyle/>
                    <a:p>
                      <a:pPr marL="0" marR="0">
                        <a:lnSpc>
                          <a:spcPct val="100000"/>
                        </a:lnSpc>
                        <a:spcBef>
                          <a:spcPts val="0"/>
                        </a:spcBef>
                        <a:spcAft>
                          <a:spcPts val="0"/>
                        </a:spcAft>
                      </a:pPr>
                      <a:r>
                        <a:rPr lang="en-US" sz="1400" b="1">
                          <a:latin typeface="Times New Roman"/>
                          <a:ea typeface="Calibri"/>
                          <a:cs typeface="Times New Roman"/>
                        </a:rPr>
                        <a:t>3.</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Vamana Mulya</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4</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Areca nut, Coconut, Banana</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dirty="0">
                          <a:latin typeface="Times New Roman"/>
                          <a:ea typeface="Calibri"/>
                          <a:cs typeface="Times New Roman"/>
                        </a:rPr>
                        <a:t>2,11,301.00</a:t>
                      </a:r>
                      <a:endParaRPr lang="en-US" sz="1800" b="1"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err="1">
                          <a:latin typeface="Times New Roman"/>
                          <a:ea typeface="Calibri"/>
                          <a:cs typeface="Times New Roman"/>
                        </a:rPr>
                        <a:t>Agri</a:t>
                      </a:r>
                      <a:r>
                        <a:rPr lang="en-US" sz="1400" b="1" dirty="0">
                          <a:latin typeface="Times New Roman"/>
                          <a:ea typeface="Calibri"/>
                          <a:cs typeface="Times New Roman"/>
                        </a:rPr>
                        <a:t> development, Dairy, Solar light installation, </a:t>
                      </a:r>
                      <a:r>
                        <a:rPr lang="en-US" sz="1400" b="1" dirty="0" err="1">
                          <a:latin typeface="Times New Roman"/>
                          <a:ea typeface="Calibri"/>
                          <a:cs typeface="Times New Roman"/>
                        </a:rPr>
                        <a:t>Gobar</a:t>
                      </a:r>
                      <a:r>
                        <a:rPr lang="en-US" sz="1400" b="1" dirty="0">
                          <a:latin typeface="Times New Roman"/>
                          <a:ea typeface="Calibri"/>
                          <a:cs typeface="Times New Roman"/>
                        </a:rPr>
                        <a:t> Gas</a:t>
                      </a:r>
                      <a:endParaRPr lang="en-US" sz="1800" b="1" dirty="0">
                        <a:latin typeface="Calibri"/>
                        <a:ea typeface="Calibri"/>
                        <a:cs typeface="Times New Roman"/>
                      </a:endParaRPr>
                    </a:p>
                  </a:txBody>
                  <a:tcPr marL="68580" marR="68580" marT="0" marB="0"/>
                </a:tc>
              </a:tr>
              <a:tr h="370840">
                <a:tc>
                  <a:txBody>
                    <a:bodyPr/>
                    <a:lstStyle/>
                    <a:p>
                      <a:pPr marL="0" marR="0">
                        <a:lnSpc>
                          <a:spcPct val="100000"/>
                        </a:lnSpc>
                        <a:spcBef>
                          <a:spcPts val="0"/>
                        </a:spcBef>
                        <a:spcAft>
                          <a:spcPts val="0"/>
                        </a:spcAft>
                      </a:pPr>
                      <a:r>
                        <a:rPr lang="en-US" sz="1400" b="1">
                          <a:latin typeface="Times New Roman"/>
                          <a:ea typeface="Calibri"/>
                          <a:cs typeface="Times New Roman"/>
                        </a:rPr>
                        <a:t>4.</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Andru D’ souza</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3</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Areca nut, Coconut, Banana</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2,86,685.00</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Areca nut cultivation, Tank construction, Pump &amp; Pipe purchase.</a:t>
                      </a:r>
                      <a:endParaRPr lang="en-US" sz="1800" b="1" dirty="0">
                        <a:latin typeface="Calibri"/>
                        <a:ea typeface="Calibri"/>
                        <a:cs typeface="Times New Roman"/>
                      </a:endParaRPr>
                    </a:p>
                  </a:txBody>
                  <a:tcPr marL="68580" marR="68580" marT="0" marB="0"/>
                </a:tc>
              </a:tr>
              <a:tr h="237805">
                <a:tc>
                  <a:txBody>
                    <a:bodyPr/>
                    <a:lstStyle/>
                    <a:p>
                      <a:pPr marL="0" marR="0">
                        <a:lnSpc>
                          <a:spcPct val="100000"/>
                        </a:lnSpc>
                        <a:spcBef>
                          <a:spcPts val="0"/>
                        </a:spcBef>
                        <a:spcAft>
                          <a:spcPts val="0"/>
                        </a:spcAft>
                      </a:pPr>
                      <a:r>
                        <a:rPr lang="en-US" sz="1400" b="1">
                          <a:latin typeface="Times New Roman"/>
                          <a:ea typeface="Calibri"/>
                          <a:cs typeface="Times New Roman"/>
                        </a:rPr>
                        <a:t>5.</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 Vanishree</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5</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a:latin typeface="Times New Roman"/>
                          <a:ea typeface="Calibri"/>
                          <a:cs typeface="Times New Roman"/>
                        </a:rPr>
                        <a:t>Areca nut, Coconut, Banana, Pepper</a:t>
                      </a:r>
                      <a:endParaRPr lang="en-US" sz="1800" b="1">
                        <a:latin typeface="Calibri"/>
                        <a:ea typeface="Calibri"/>
                        <a:cs typeface="Times New Roman"/>
                      </a:endParaRPr>
                    </a:p>
                  </a:txBody>
                  <a:tcPr marL="68580" marR="68580" marT="0" marB="0"/>
                </a:tc>
                <a:tc>
                  <a:txBody>
                    <a:bodyPr/>
                    <a:lstStyle/>
                    <a:p>
                      <a:pPr marL="0" marR="0" algn="r">
                        <a:lnSpc>
                          <a:spcPct val="100000"/>
                        </a:lnSpc>
                        <a:spcBef>
                          <a:spcPts val="0"/>
                        </a:spcBef>
                        <a:spcAft>
                          <a:spcPts val="0"/>
                        </a:spcAft>
                      </a:pPr>
                      <a:r>
                        <a:rPr lang="en-US" sz="1400" b="1">
                          <a:latin typeface="Times New Roman"/>
                          <a:ea typeface="Calibri"/>
                          <a:cs typeface="Times New Roman"/>
                        </a:rPr>
                        <a:t>1,29,800.00</a:t>
                      </a:r>
                      <a:endParaRPr lang="en-US" sz="1800" b="1">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US" sz="1400" b="1" dirty="0">
                          <a:latin typeface="Times New Roman"/>
                          <a:ea typeface="Calibri"/>
                          <a:cs typeface="Times New Roman"/>
                        </a:rPr>
                        <a:t>House repair, electrification, Vehicle purchase</a:t>
                      </a:r>
                      <a:endParaRPr lang="en-US" sz="1800" b="1" dirty="0">
                        <a:latin typeface="Calibri"/>
                        <a:ea typeface="Calibri"/>
                        <a:cs typeface="Times New Roman"/>
                      </a:endParaRPr>
                    </a:p>
                  </a:txBody>
                  <a:tcPr marL="68580" marR="68580" marT="0" marB="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PBG in Karnataka </a:t>
            </a:r>
            <a:endParaRPr lang="en-US" dirty="0"/>
          </a:p>
        </p:txBody>
      </p:sp>
      <p:pic>
        <p:nvPicPr>
          <p:cNvPr id="1026" name="Picture 2" descr="C:\Documents and Settings\admini\Desktop\karnataka\Picture 02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PBG in Karnataka </a:t>
            </a:r>
            <a:endParaRPr lang="en-US" dirty="0"/>
          </a:p>
        </p:txBody>
      </p:sp>
      <p:pic>
        <p:nvPicPr>
          <p:cNvPr id="2050" name="Picture 2" descr="C:\Documents and Settings\admini\Desktop\karnataka\Picture 030.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400" smtClean="0"/>
              <a:t>STEPS OF  PROJECT PREPARATION</a:t>
            </a:r>
          </a:p>
        </p:txBody>
      </p:sp>
      <p:sp>
        <p:nvSpPr>
          <p:cNvPr id="5123" name="Rectangle 3"/>
          <p:cNvSpPr>
            <a:spLocks noGrp="1" noChangeArrowheads="1"/>
          </p:cNvSpPr>
          <p:nvPr>
            <p:ph type="body" idx="1"/>
          </p:nvPr>
        </p:nvSpPr>
        <p:spPr/>
        <p:txBody>
          <a:bodyPr>
            <a:normAutofit fontScale="77500" lnSpcReduction="20000"/>
          </a:bodyPr>
          <a:lstStyle/>
          <a:p>
            <a:pPr eaLnBrk="1" hangingPunct="1">
              <a:lnSpc>
                <a:spcPct val="80000"/>
              </a:lnSpc>
              <a:buNone/>
              <a:defRPr/>
            </a:pPr>
            <a:endParaRPr lang="en-US" sz="1800" b="1" dirty="0" smtClean="0">
              <a:latin typeface="Times New Roman" pitchFamily="18" charset="0"/>
              <a:cs typeface="Times New Roman" pitchFamily="18" charset="0"/>
            </a:endParaRPr>
          </a:p>
          <a:p>
            <a:pPr eaLnBrk="1" hangingPunct="1">
              <a:lnSpc>
                <a:spcPct val="80000"/>
              </a:lnSpc>
              <a:buNone/>
              <a:defRPr/>
            </a:pPr>
            <a:r>
              <a:rPr lang="en-US" sz="1800" b="1" dirty="0" smtClean="0">
                <a:latin typeface="Times New Roman" pitchFamily="18" charset="0"/>
                <a:cs typeface="Times New Roman" pitchFamily="18" charset="0"/>
              </a:rPr>
              <a:t>PROJECT Preparation  6 steps plus 4 sub-steps </a:t>
            </a:r>
            <a:r>
              <a:rPr lang="en-US" sz="1800" b="1" dirty="0" smtClean="0">
                <a:solidFill>
                  <a:srgbClr val="FF66CC"/>
                </a:solidFill>
                <a:latin typeface="Times New Roman" pitchFamily="18" charset="0"/>
                <a:cs typeface="Times New Roman" pitchFamily="18" charset="0"/>
              </a:rPr>
              <a:t>   </a:t>
            </a:r>
          </a:p>
          <a:p>
            <a:pPr eaLnBrk="1" hangingPunct="1">
              <a:lnSpc>
                <a:spcPct val="80000"/>
              </a:lnSpc>
              <a:defRPr/>
            </a:pPr>
            <a:endParaRPr lang="en-US" sz="1800" b="1" dirty="0" smtClean="0">
              <a:solidFill>
                <a:srgbClr val="FF66CC"/>
              </a:solidFill>
              <a:latin typeface="Times New Roman" pitchFamily="18" charset="0"/>
              <a:cs typeface="Times New Roman" pitchFamily="18" charset="0"/>
            </a:endParaRPr>
          </a:p>
          <a:p>
            <a:pPr eaLnBrk="1" hangingPunct="1">
              <a:lnSpc>
                <a:spcPct val="80000"/>
              </a:lnSpc>
              <a:buFontTx/>
              <a:buNone/>
              <a:defRPr/>
            </a:pPr>
            <a:r>
              <a:rPr lang="en-US" sz="2200" b="1" dirty="0" smtClean="0">
                <a:solidFill>
                  <a:srgbClr val="FF66CC"/>
                </a:solidFill>
                <a:latin typeface="Times New Roman" pitchFamily="18" charset="0"/>
                <a:cs typeface="Times New Roman" pitchFamily="18" charset="0"/>
              </a:rPr>
              <a:t>    1</a:t>
            </a:r>
            <a:r>
              <a:rPr lang="en-US" sz="2200" dirty="0" smtClean="0">
                <a:solidFill>
                  <a:srgbClr val="FF66CC"/>
                </a:solidFill>
                <a:latin typeface="Times New Roman" pitchFamily="18" charset="0"/>
                <a:cs typeface="Times New Roman" pitchFamily="18" charset="0"/>
              </a:rPr>
              <a:t>.</a:t>
            </a:r>
            <a:r>
              <a:rPr lang="en-US" sz="2200"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IDENTIFICATION </a:t>
            </a:r>
          </a:p>
          <a:p>
            <a:pPr eaLnBrk="1" hangingPunct="1">
              <a:lnSpc>
                <a:spcPct val="80000"/>
              </a:lnSpc>
              <a:buFontTx/>
              <a:buNone/>
              <a:defRPr/>
            </a:pPr>
            <a:endParaRPr lang="en-US" sz="2200" b="1" dirty="0" smtClean="0">
              <a:latin typeface="Times New Roman" pitchFamily="18" charset="0"/>
              <a:cs typeface="Times New Roman" pitchFamily="18" charset="0"/>
            </a:endParaRPr>
          </a:p>
          <a:p>
            <a:pPr eaLnBrk="1" hangingPunct="1">
              <a:lnSpc>
                <a:spcPct val="80000"/>
              </a:lnSpc>
              <a:buFontTx/>
              <a:buNone/>
              <a:defRPr/>
            </a:pPr>
            <a:r>
              <a:rPr lang="en-US" sz="2200" b="1" dirty="0" smtClean="0">
                <a:solidFill>
                  <a:srgbClr val="FF66CC"/>
                </a:solidFill>
                <a:latin typeface="Times New Roman" pitchFamily="18" charset="0"/>
                <a:cs typeface="Times New Roman" pitchFamily="18" charset="0"/>
              </a:rPr>
              <a:t>    2. </a:t>
            </a:r>
            <a:r>
              <a:rPr lang="en-US" sz="2200" b="1" dirty="0" smtClean="0">
                <a:latin typeface="Times New Roman" pitchFamily="18" charset="0"/>
                <a:cs typeface="Times New Roman" pitchFamily="18" charset="0"/>
              </a:rPr>
              <a:t>FORMULATION/PREPARATION</a:t>
            </a:r>
          </a:p>
          <a:p>
            <a:pPr eaLnBrk="1" hangingPunct="1">
              <a:lnSpc>
                <a:spcPct val="80000"/>
              </a:lnSpc>
              <a:buFontTx/>
              <a:buNone/>
              <a:defRPr/>
            </a:pPr>
            <a:endParaRPr lang="en-US" sz="2200" b="1" dirty="0" smtClean="0">
              <a:latin typeface="Times New Roman" pitchFamily="18" charset="0"/>
              <a:cs typeface="Times New Roman" pitchFamily="18" charset="0"/>
            </a:endParaRPr>
          </a:p>
          <a:p>
            <a:pPr eaLnBrk="1" hangingPunct="1">
              <a:lnSpc>
                <a:spcPct val="80000"/>
              </a:lnSpc>
              <a:buFontTx/>
              <a:buNone/>
              <a:defRPr/>
            </a:pPr>
            <a:r>
              <a:rPr lang="en-US" sz="2200" b="1" dirty="0" smtClean="0">
                <a:solidFill>
                  <a:srgbClr val="FF66CC"/>
                </a:solidFill>
                <a:latin typeface="Times New Roman" pitchFamily="18" charset="0"/>
                <a:cs typeface="Times New Roman" pitchFamily="18" charset="0"/>
              </a:rPr>
              <a:t>    3. </a:t>
            </a:r>
            <a:r>
              <a:rPr lang="en-US" sz="2200" b="1" dirty="0" smtClean="0">
                <a:solidFill>
                  <a:srgbClr val="660033"/>
                </a:solidFill>
                <a:latin typeface="Times New Roman" pitchFamily="18" charset="0"/>
                <a:cs typeface="Times New Roman" pitchFamily="18" charset="0"/>
              </a:rPr>
              <a:t>APPRAISAL (4 sub-steps) </a:t>
            </a:r>
          </a:p>
          <a:p>
            <a:pPr eaLnBrk="1" hangingPunct="1">
              <a:lnSpc>
                <a:spcPct val="80000"/>
              </a:lnSpc>
              <a:buFontTx/>
              <a:buNone/>
              <a:defRPr/>
            </a:pPr>
            <a:endParaRPr lang="en-US" sz="2200" b="1" dirty="0" smtClean="0">
              <a:solidFill>
                <a:srgbClr val="660033"/>
              </a:solidFill>
              <a:latin typeface="Times New Roman" pitchFamily="18" charset="0"/>
              <a:cs typeface="Times New Roman" pitchFamily="18" charset="0"/>
            </a:endParaRPr>
          </a:p>
          <a:p>
            <a:pPr marL="571500" indent="-571500" eaLnBrk="1" hangingPunct="1">
              <a:lnSpc>
                <a:spcPct val="80000"/>
              </a:lnSpc>
              <a:buFont typeface="+mj-lt"/>
              <a:buAutoNum type="romanLcPeriod"/>
              <a:defRPr/>
            </a:pPr>
            <a:r>
              <a:rPr lang="en-US" sz="2200" b="1" dirty="0" smtClean="0">
                <a:solidFill>
                  <a:schemeClr val="accent4">
                    <a:lumMod val="95000"/>
                    <a:lumOff val="5000"/>
                  </a:schemeClr>
                </a:solidFill>
                <a:latin typeface="Times New Roman" pitchFamily="18" charset="0"/>
                <a:cs typeface="Times New Roman" pitchFamily="18" charset="0"/>
              </a:rPr>
              <a:t>Economic Viability</a:t>
            </a:r>
          </a:p>
          <a:p>
            <a:pPr marL="571500" indent="-571500" eaLnBrk="1" hangingPunct="1">
              <a:lnSpc>
                <a:spcPct val="80000"/>
              </a:lnSpc>
              <a:buFont typeface="+mj-lt"/>
              <a:buAutoNum type="romanLcPeriod"/>
              <a:defRPr/>
            </a:pPr>
            <a:r>
              <a:rPr lang="en-US" sz="2200" b="1" dirty="0" smtClean="0">
                <a:solidFill>
                  <a:schemeClr val="accent4">
                    <a:lumMod val="95000"/>
                    <a:lumOff val="5000"/>
                  </a:schemeClr>
                </a:solidFill>
                <a:latin typeface="Times New Roman" pitchFamily="18" charset="0"/>
                <a:cs typeface="Times New Roman" pitchFamily="18" charset="0"/>
              </a:rPr>
              <a:t>Technical Feasibility</a:t>
            </a:r>
          </a:p>
          <a:p>
            <a:pPr marL="571500" indent="-571500" eaLnBrk="1" hangingPunct="1">
              <a:lnSpc>
                <a:spcPct val="80000"/>
              </a:lnSpc>
              <a:buFont typeface="+mj-lt"/>
              <a:buAutoNum type="romanLcPeriod"/>
              <a:defRPr/>
            </a:pPr>
            <a:r>
              <a:rPr lang="en-US" sz="2200" b="1" dirty="0" smtClean="0">
                <a:solidFill>
                  <a:schemeClr val="accent4">
                    <a:lumMod val="95000"/>
                    <a:lumOff val="5000"/>
                  </a:schemeClr>
                </a:solidFill>
                <a:latin typeface="Times New Roman" pitchFamily="18" charset="0"/>
                <a:cs typeface="Times New Roman" pitchFamily="18" charset="0"/>
              </a:rPr>
              <a:t>Social Acceptability</a:t>
            </a:r>
          </a:p>
          <a:p>
            <a:pPr marL="571500" indent="-571500" eaLnBrk="1" hangingPunct="1">
              <a:lnSpc>
                <a:spcPct val="80000"/>
              </a:lnSpc>
              <a:buFont typeface="+mj-lt"/>
              <a:buAutoNum type="romanLcPeriod"/>
              <a:defRPr/>
            </a:pPr>
            <a:r>
              <a:rPr lang="en-US" sz="2200" b="1" dirty="0" smtClean="0">
                <a:solidFill>
                  <a:schemeClr val="accent4">
                    <a:lumMod val="95000"/>
                    <a:lumOff val="5000"/>
                  </a:schemeClr>
                </a:solidFill>
                <a:latin typeface="Times New Roman" pitchFamily="18" charset="0"/>
                <a:cs typeface="Times New Roman" pitchFamily="18" charset="0"/>
              </a:rPr>
              <a:t>Environmental Sustainability </a:t>
            </a:r>
          </a:p>
          <a:p>
            <a:pPr marL="571500" indent="-571500" eaLnBrk="1" hangingPunct="1">
              <a:lnSpc>
                <a:spcPct val="80000"/>
              </a:lnSpc>
              <a:buFont typeface="+mj-lt"/>
              <a:buAutoNum type="romanLcPeriod"/>
              <a:defRPr/>
            </a:pPr>
            <a:endParaRPr lang="en-US" sz="2200" b="1" dirty="0" smtClean="0">
              <a:solidFill>
                <a:schemeClr val="accent4">
                  <a:lumMod val="95000"/>
                  <a:lumOff val="5000"/>
                </a:schemeClr>
              </a:solidFill>
              <a:latin typeface="Times New Roman" pitchFamily="18" charset="0"/>
              <a:cs typeface="Times New Roman" pitchFamily="18" charset="0"/>
            </a:endParaRPr>
          </a:p>
          <a:p>
            <a:pPr eaLnBrk="1" hangingPunct="1">
              <a:lnSpc>
                <a:spcPct val="80000"/>
              </a:lnSpc>
              <a:buFontTx/>
              <a:buNone/>
              <a:defRPr/>
            </a:pPr>
            <a:r>
              <a:rPr lang="en-US" sz="2200" b="1" dirty="0" smtClean="0">
                <a:solidFill>
                  <a:srgbClr val="FF66CC"/>
                </a:solidFill>
                <a:latin typeface="Times New Roman" pitchFamily="18" charset="0"/>
                <a:cs typeface="Times New Roman" pitchFamily="18" charset="0"/>
              </a:rPr>
              <a:t>    4. IMPLEMENTATION</a:t>
            </a:r>
          </a:p>
          <a:p>
            <a:pPr eaLnBrk="1" hangingPunct="1">
              <a:lnSpc>
                <a:spcPct val="80000"/>
              </a:lnSpc>
              <a:buFontTx/>
              <a:buNone/>
              <a:defRPr/>
            </a:pPr>
            <a:endParaRPr lang="en-US" sz="2200" b="1" dirty="0" smtClean="0">
              <a:solidFill>
                <a:srgbClr val="FF66CC"/>
              </a:solidFill>
              <a:latin typeface="Times New Roman" pitchFamily="18" charset="0"/>
              <a:cs typeface="Times New Roman" pitchFamily="18" charset="0"/>
            </a:endParaRPr>
          </a:p>
          <a:p>
            <a:pPr eaLnBrk="1" hangingPunct="1">
              <a:lnSpc>
                <a:spcPct val="80000"/>
              </a:lnSpc>
              <a:buFontTx/>
              <a:buNone/>
              <a:defRPr/>
            </a:pPr>
            <a:r>
              <a:rPr lang="en-US" sz="2200" b="1" dirty="0" smtClean="0">
                <a:solidFill>
                  <a:srgbClr val="FF66CC"/>
                </a:solidFill>
                <a:latin typeface="Times New Roman" pitchFamily="18" charset="0"/>
                <a:cs typeface="Times New Roman" pitchFamily="18" charset="0"/>
              </a:rPr>
              <a:t>    5. </a:t>
            </a:r>
            <a:r>
              <a:rPr lang="en-US" sz="2200" b="1" dirty="0" smtClean="0">
                <a:solidFill>
                  <a:srgbClr val="006699"/>
                </a:solidFill>
                <a:latin typeface="Times New Roman" pitchFamily="18" charset="0"/>
                <a:cs typeface="Times New Roman" pitchFamily="18" charset="0"/>
              </a:rPr>
              <a:t>MONITORING</a:t>
            </a:r>
          </a:p>
          <a:p>
            <a:pPr eaLnBrk="1" hangingPunct="1">
              <a:lnSpc>
                <a:spcPct val="80000"/>
              </a:lnSpc>
              <a:buFontTx/>
              <a:buNone/>
              <a:defRPr/>
            </a:pPr>
            <a:endParaRPr lang="en-US" sz="2200" b="1" dirty="0" smtClean="0">
              <a:solidFill>
                <a:srgbClr val="006699"/>
              </a:solidFill>
              <a:latin typeface="Times New Roman" pitchFamily="18" charset="0"/>
              <a:cs typeface="Times New Roman" pitchFamily="18" charset="0"/>
            </a:endParaRPr>
          </a:p>
          <a:p>
            <a:pPr eaLnBrk="1" hangingPunct="1">
              <a:lnSpc>
                <a:spcPct val="80000"/>
              </a:lnSpc>
              <a:buFontTx/>
              <a:buNone/>
              <a:defRPr/>
            </a:pPr>
            <a:r>
              <a:rPr lang="en-US" sz="2200" b="1" dirty="0" smtClean="0">
                <a:solidFill>
                  <a:srgbClr val="FF66CC"/>
                </a:solidFill>
                <a:latin typeface="Times New Roman" pitchFamily="18" charset="0"/>
                <a:cs typeface="Times New Roman" pitchFamily="18" charset="0"/>
              </a:rPr>
              <a:t>    6. </a:t>
            </a:r>
            <a:r>
              <a:rPr lang="en-US" sz="2200" b="1" dirty="0" smtClean="0">
                <a:solidFill>
                  <a:srgbClr val="33CC33"/>
                </a:solidFill>
                <a:latin typeface="Times New Roman" pitchFamily="18" charset="0"/>
                <a:cs typeface="Times New Roman" pitchFamily="18" charset="0"/>
              </a:rPr>
              <a:t>EVALUATION</a:t>
            </a:r>
          </a:p>
          <a:p>
            <a:pPr eaLnBrk="1" hangingPunct="1">
              <a:lnSpc>
                <a:spcPct val="80000"/>
              </a:lnSpc>
              <a:buFontTx/>
              <a:buNone/>
              <a:defRPr/>
            </a:pPr>
            <a:endParaRPr lang="en-US" b="1" dirty="0" smtClean="0">
              <a:solidFill>
                <a:srgbClr val="33CC33"/>
              </a:solidFill>
            </a:endParaRPr>
          </a:p>
          <a:p>
            <a:pPr eaLnBrk="1" hangingPunct="1">
              <a:lnSpc>
                <a:spcPct val="80000"/>
              </a:lnSpc>
              <a:buFontTx/>
              <a:buNone/>
              <a:defRPr/>
            </a:pPr>
            <a:r>
              <a:rPr lang="en-US" sz="1600" dirty="0" smtClean="0"/>
              <a:t>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PBG in Karnataka </a:t>
            </a:r>
            <a:endParaRPr lang="en-US" dirty="0"/>
          </a:p>
        </p:txBody>
      </p:sp>
      <p:pic>
        <p:nvPicPr>
          <p:cNvPr id="3074" name="Picture 2" descr="C:\Documents and Settings\admini\Desktop\karnataka\Picture 048.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PBG in Karnataka </a:t>
            </a:r>
            <a:endParaRPr lang="en-US" dirty="0"/>
          </a:p>
        </p:txBody>
      </p:sp>
      <p:pic>
        <p:nvPicPr>
          <p:cNvPr id="4098" name="Picture 2" descr="C:\Documents and Settings\admini\Desktop\karnataka\Picture 03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itchFamily="18" charset="0"/>
                <a:cs typeface="Times New Roman" pitchFamily="18" charset="0"/>
              </a:rPr>
              <a:t>Malaysia Case </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000" b="1" dirty="0" smtClean="0">
                <a:solidFill>
                  <a:srgbClr val="00B050"/>
                </a:solidFill>
                <a:latin typeface="Times New Roman" pitchFamily="18" charset="0"/>
                <a:cs typeface="Times New Roman" pitchFamily="18" charset="0"/>
              </a:rPr>
              <a:t>Malaysia’s </a:t>
            </a:r>
            <a:r>
              <a:rPr lang="en-US" sz="2000" b="1" i="1" dirty="0" err="1" smtClean="0">
                <a:solidFill>
                  <a:srgbClr val="00B050"/>
                </a:solidFill>
                <a:latin typeface="Times New Roman" pitchFamily="18" charset="0"/>
                <a:cs typeface="Times New Roman" pitchFamily="18" charset="0"/>
              </a:rPr>
              <a:t>Raub</a:t>
            </a:r>
            <a:r>
              <a:rPr lang="en-US" sz="2000" b="1" dirty="0" smtClean="0">
                <a:solidFill>
                  <a:srgbClr val="00B050"/>
                </a:solidFill>
                <a:latin typeface="Times New Roman" pitchFamily="18" charset="0"/>
                <a:cs typeface="Times New Roman" pitchFamily="18" charset="0"/>
              </a:rPr>
              <a:t> district, </a:t>
            </a:r>
            <a:r>
              <a:rPr lang="en-US" sz="2000" b="1" i="1" dirty="0" err="1" smtClean="0">
                <a:solidFill>
                  <a:srgbClr val="00B050"/>
                </a:solidFill>
                <a:latin typeface="Times New Roman" pitchFamily="18" charset="0"/>
                <a:cs typeface="Times New Roman" pitchFamily="18" charset="0"/>
              </a:rPr>
              <a:t>Kampung</a:t>
            </a:r>
            <a:r>
              <a:rPr lang="en-US" sz="2000" b="1" dirty="0" smtClean="0">
                <a:solidFill>
                  <a:srgbClr val="00B050"/>
                </a:solidFill>
                <a:latin typeface="Times New Roman" pitchFamily="18" charset="0"/>
                <a:cs typeface="Times New Roman" pitchFamily="18" charset="0"/>
              </a:rPr>
              <a:t> </a:t>
            </a:r>
            <a:r>
              <a:rPr lang="en-US" sz="2000" b="1" i="1" dirty="0" err="1" smtClean="0">
                <a:solidFill>
                  <a:srgbClr val="00B050"/>
                </a:solidFill>
                <a:latin typeface="Times New Roman" pitchFamily="18" charset="0"/>
                <a:cs typeface="Times New Roman" pitchFamily="18" charset="0"/>
              </a:rPr>
              <a:t>Peruas</a:t>
            </a:r>
            <a:r>
              <a:rPr lang="en-US" sz="2000" b="1" dirty="0" smtClean="0">
                <a:solidFill>
                  <a:srgbClr val="00B050"/>
                </a:solidFill>
                <a:latin typeface="Times New Roman" pitchFamily="18" charset="0"/>
                <a:cs typeface="Times New Roman" pitchFamily="18" charset="0"/>
              </a:rPr>
              <a:t> village, </a:t>
            </a:r>
            <a:r>
              <a:rPr lang="en-US" sz="2000" b="1" i="1" dirty="0" smtClean="0">
                <a:solidFill>
                  <a:srgbClr val="00B050"/>
                </a:solidFill>
                <a:latin typeface="Times New Roman" pitchFamily="18" charset="0"/>
                <a:cs typeface="Times New Roman" pitchFamily="18" charset="0"/>
              </a:rPr>
              <a:t>Pahang</a:t>
            </a:r>
            <a:r>
              <a:rPr lang="en-US" sz="2000" b="1" dirty="0" smtClean="0">
                <a:solidFill>
                  <a:srgbClr val="00B050"/>
                </a:solidFill>
                <a:latin typeface="Times New Roman" pitchFamily="18" charset="0"/>
                <a:cs typeface="Times New Roman" pitchFamily="18" charset="0"/>
              </a:rPr>
              <a:t> state. </a:t>
            </a:r>
          </a:p>
          <a:p>
            <a:r>
              <a:rPr lang="en-US" sz="1900" b="1" dirty="0" smtClean="0">
                <a:solidFill>
                  <a:srgbClr val="0070C0"/>
                </a:solidFill>
                <a:latin typeface="Times New Roman" pitchFamily="18" charset="0"/>
                <a:cs typeface="Times New Roman" pitchFamily="18" charset="0"/>
              </a:rPr>
              <a:t>Mr. </a:t>
            </a:r>
            <a:r>
              <a:rPr lang="en-US" sz="1900" b="1" i="1" dirty="0" err="1" smtClean="0">
                <a:solidFill>
                  <a:srgbClr val="0070C0"/>
                </a:solidFill>
                <a:latin typeface="Times New Roman" pitchFamily="18" charset="0"/>
                <a:cs typeface="Times New Roman" pitchFamily="18" charset="0"/>
              </a:rPr>
              <a:t>Mustapa</a:t>
            </a:r>
            <a:r>
              <a:rPr lang="en-US" sz="1900" b="1" i="1" dirty="0" smtClean="0">
                <a:solidFill>
                  <a:srgbClr val="0070C0"/>
                </a:solidFill>
                <a:latin typeface="Times New Roman" pitchFamily="18" charset="0"/>
                <a:cs typeface="Times New Roman" pitchFamily="18" charset="0"/>
              </a:rPr>
              <a:t> </a:t>
            </a:r>
            <a:r>
              <a:rPr lang="en-US" sz="1900" b="1" dirty="0" smtClean="0">
                <a:solidFill>
                  <a:srgbClr val="0070C0"/>
                </a:solidFill>
                <a:latin typeface="Times New Roman" pitchFamily="18" charset="0"/>
                <a:cs typeface="Times New Roman" pitchFamily="18" charset="0"/>
              </a:rPr>
              <a:t>successful entrepreneur as early as in 1992 by setting up a tourist resort. </a:t>
            </a:r>
            <a:endParaRPr lang="en-US" sz="1900" b="1" i="1" dirty="0" smtClean="0">
              <a:solidFill>
                <a:srgbClr val="0070C0"/>
              </a:solidFill>
              <a:latin typeface="Times New Roman" pitchFamily="18" charset="0"/>
              <a:cs typeface="Times New Roman" pitchFamily="18" charset="0"/>
            </a:endParaRPr>
          </a:p>
          <a:p>
            <a:r>
              <a:rPr lang="en-US" sz="1900" b="1" dirty="0" smtClean="0">
                <a:solidFill>
                  <a:srgbClr val="0070C0"/>
                </a:solidFill>
                <a:latin typeface="Times New Roman" pitchFamily="18" charset="0"/>
                <a:cs typeface="Times New Roman" pitchFamily="18" charset="0"/>
              </a:rPr>
              <a:t>Started with one room (double bedded) and then 16 rooms (all double bedded) </a:t>
            </a:r>
          </a:p>
          <a:p>
            <a:r>
              <a:rPr lang="en-US" sz="1900" b="1" dirty="0" smtClean="0">
                <a:solidFill>
                  <a:srgbClr val="0070C0"/>
                </a:solidFill>
                <a:latin typeface="Times New Roman" pitchFamily="18" charset="0"/>
                <a:cs typeface="Times New Roman" pitchFamily="18" charset="0"/>
              </a:rPr>
              <a:t>No formal educational qualification and after his death in May 2014 his wife, daughter (quite educated and good in English)  and son- in- law (studied school level) were managing with six workers.</a:t>
            </a:r>
          </a:p>
          <a:p>
            <a:r>
              <a:rPr lang="en-US" sz="1900" b="1" dirty="0" smtClean="0">
                <a:solidFill>
                  <a:srgbClr val="0070C0"/>
                </a:solidFill>
                <a:latin typeface="Times New Roman" pitchFamily="18" charset="0"/>
                <a:cs typeface="Times New Roman" pitchFamily="18" charset="0"/>
              </a:rPr>
              <a:t>Two children.  </a:t>
            </a:r>
          </a:p>
          <a:p>
            <a:r>
              <a:rPr lang="en-US" sz="1900" b="1" dirty="0" smtClean="0">
                <a:solidFill>
                  <a:srgbClr val="0070C0"/>
                </a:solidFill>
                <a:latin typeface="Times New Roman" pitchFamily="18" charset="0"/>
                <a:cs typeface="Times New Roman" pitchFamily="18" charset="0"/>
              </a:rPr>
              <a:t>They stay in the Resort, Monitor and all cooking done by them </a:t>
            </a:r>
          </a:p>
          <a:p>
            <a:r>
              <a:rPr lang="en-US" sz="1900" b="1" dirty="0" smtClean="0">
                <a:solidFill>
                  <a:srgbClr val="0070C0"/>
                </a:solidFill>
                <a:latin typeface="Times New Roman" pitchFamily="18" charset="0"/>
                <a:cs typeface="Times New Roman" pitchFamily="18" charset="0"/>
              </a:rPr>
              <a:t>Net earning yearly RM 100,000. </a:t>
            </a:r>
          </a:p>
          <a:p>
            <a:r>
              <a:rPr lang="en-US" sz="1900" b="1" dirty="0" smtClean="0">
                <a:solidFill>
                  <a:srgbClr val="0070C0"/>
                </a:solidFill>
                <a:latin typeface="Times New Roman" pitchFamily="18" charset="0"/>
                <a:cs typeface="Times New Roman" pitchFamily="18" charset="0"/>
              </a:rPr>
              <a:t>Own house &amp; stay in the resort. </a:t>
            </a:r>
          </a:p>
          <a:p>
            <a:r>
              <a:rPr lang="en-US" sz="1900" b="1" dirty="0" smtClean="0">
                <a:solidFill>
                  <a:srgbClr val="0070C0"/>
                </a:solidFill>
                <a:latin typeface="Times New Roman" pitchFamily="18" charset="0"/>
                <a:cs typeface="Times New Roman" pitchFamily="18" charset="0"/>
              </a:rPr>
              <a:t>All necessary Households Items are available.</a:t>
            </a:r>
          </a:p>
          <a:p>
            <a:pPr>
              <a:buNone/>
            </a:pPr>
            <a:endParaRPr lang="en-US" sz="2400" b="1" dirty="0" smtClean="0">
              <a:solidFill>
                <a:srgbClr val="00B050"/>
              </a:solidFill>
              <a:latin typeface="Times New Roman" pitchFamily="18" charset="0"/>
              <a:cs typeface="Times New Roman" pitchFamily="18" charset="0"/>
            </a:endParaRPr>
          </a:p>
          <a:p>
            <a:endParaRPr lang="en-US" b="1" dirty="0">
              <a:solidFill>
                <a:srgbClr val="00B050"/>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Peru’s Case</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Ø"/>
            </a:pPr>
            <a:r>
              <a:rPr lang="en-US" sz="2400" dirty="0" err="1" smtClean="0">
                <a:latin typeface="Times New Roman" pitchFamily="18" charset="0"/>
                <a:cs typeface="Times New Roman" pitchFamily="18" charset="0"/>
              </a:rPr>
              <a:t>Fovida</a:t>
            </a:r>
            <a:r>
              <a:rPr lang="en-US" sz="2400" dirty="0" smtClean="0">
                <a:latin typeface="Times New Roman" pitchFamily="18" charset="0"/>
                <a:cs typeface="Times New Roman" pitchFamily="18" charset="0"/>
              </a:rPr>
              <a:t> as an NGO helping potato growing farmers.</a:t>
            </a:r>
          </a:p>
          <a:p>
            <a:pPr>
              <a:buNone/>
            </a:pPr>
            <a:endParaRPr lang="en-US" sz="2400" dirty="0" smtClean="0">
              <a:latin typeface="Times New Roman" pitchFamily="18" charset="0"/>
              <a:cs typeface="Times New Roman" pitchFamily="18" charset="0"/>
            </a:endParaRPr>
          </a:p>
          <a:p>
            <a:pPr>
              <a:buFont typeface="Wingdings" pitchFamily="2" charset="2"/>
              <a:buChar char="Ø"/>
            </a:pPr>
            <a:r>
              <a:rPr lang="en-US" sz="2400" dirty="0" err="1" smtClean="0">
                <a:solidFill>
                  <a:srgbClr val="FF0000"/>
                </a:solidFill>
                <a:latin typeface="Times New Roman" pitchFamily="18" charset="0"/>
                <a:cs typeface="Times New Roman" pitchFamily="18" charset="0"/>
              </a:rPr>
              <a:t>Fovida</a:t>
            </a:r>
            <a:r>
              <a:rPr lang="en-US" sz="2400" dirty="0" smtClean="0">
                <a:solidFill>
                  <a:srgbClr val="FF0000"/>
                </a:solidFill>
                <a:latin typeface="Times New Roman" pitchFamily="18" charset="0"/>
                <a:cs typeface="Times New Roman" pitchFamily="18" charset="0"/>
              </a:rPr>
              <a:t> coordinates the supply of seed potato from the producers in the Andes region to other places so that farmers are not deceived.</a:t>
            </a:r>
          </a:p>
          <a:p>
            <a:pPr>
              <a:buFont typeface="Wingdings" pitchFamily="2" charset="2"/>
              <a:buChar char="Ø"/>
            </a:pPr>
            <a:r>
              <a:rPr lang="en-US" sz="2400" b="1" dirty="0" smtClean="0">
                <a:solidFill>
                  <a:srgbClr val="002060"/>
                </a:solidFill>
                <a:latin typeface="Times New Roman" pitchFamily="18" charset="0"/>
                <a:cs typeface="Times New Roman" pitchFamily="18" charset="0"/>
              </a:rPr>
              <a:t>For  betterment of farmers an Association of farmers formed and Association is mainly meant for them who grows potato and selling to `</a:t>
            </a:r>
            <a:r>
              <a:rPr lang="en-US" sz="2400" b="1" i="1" dirty="0" smtClean="0">
                <a:solidFill>
                  <a:srgbClr val="002060"/>
                </a:solidFill>
                <a:latin typeface="Times New Roman" pitchFamily="18" charset="0"/>
                <a:cs typeface="Times New Roman" pitchFamily="18" charset="0"/>
              </a:rPr>
              <a:t>Snacks’ </a:t>
            </a:r>
            <a:r>
              <a:rPr lang="en-US" sz="2400" b="1" dirty="0" smtClean="0">
                <a:solidFill>
                  <a:srgbClr val="002060"/>
                </a:solidFill>
                <a:latin typeface="Times New Roman" pitchFamily="18" charset="0"/>
                <a:cs typeface="Times New Roman" pitchFamily="18" charset="0"/>
              </a:rPr>
              <a:t>factory</a:t>
            </a:r>
            <a:r>
              <a:rPr lang="en-US" sz="2400" b="1" i="1" dirty="0" smtClean="0">
                <a:solidFill>
                  <a:srgbClr val="002060"/>
                </a:solidFill>
                <a:latin typeface="Times New Roman" pitchFamily="18" charset="0"/>
                <a:cs typeface="Times New Roman" pitchFamily="18" charset="0"/>
              </a:rPr>
              <a:t>.</a:t>
            </a:r>
          </a:p>
          <a:p>
            <a:pPr>
              <a:buFont typeface="Wingdings" pitchFamily="2" charset="2"/>
              <a:buChar char="Ø"/>
            </a:pPr>
            <a:r>
              <a:rPr lang="en-US" sz="2400" b="1" dirty="0" smtClean="0">
                <a:solidFill>
                  <a:srgbClr val="0070C0"/>
                </a:solidFill>
                <a:latin typeface="Times New Roman" pitchFamily="18" charset="0"/>
                <a:cs typeface="Times New Roman" pitchFamily="18" charset="0"/>
              </a:rPr>
              <a:t>Many farmers thus benefitted.</a:t>
            </a:r>
          </a:p>
          <a:p>
            <a:pPr>
              <a:buFont typeface="Wingdings" pitchFamily="2" charset="2"/>
              <a:buChar char="Ø"/>
            </a:pPr>
            <a:r>
              <a:rPr lang="en-US" sz="2400" b="1" dirty="0" smtClean="0">
                <a:solidFill>
                  <a:srgbClr val="7030A0"/>
                </a:solidFill>
                <a:latin typeface="Times New Roman" pitchFamily="18" charset="0"/>
                <a:cs typeface="Times New Roman" pitchFamily="18" charset="0"/>
              </a:rPr>
              <a:t>(Land, Income, Spending, Assets in the house etc were considered as indicators). </a:t>
            </a:r>
            <a:endParaRPr lang="en-US" sz="2400" b="1" dirty="0">
              <a:solidFill>
                <a:srgbClr val="7030A0"/>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b="1" dirty="0" smtClean="0">
                <a:latin typeface="Times New Roman" pitchFamily="18" charset="0"/>
                <a:cs typeface="Times New Roman" pitchFamily="18" charset="0"/>
              </a:rPr>
              <a:t>Artichoke in Peru May 2013 at </a:t>
            </a:r>
            <a:r>
              <a:rPr lang="en-US" sz="2200" b="1" dirty="0" err="1" smtClean="0">
                <a:latin typeface="Times New Roman" pitchFamily="18" charset="0"/>
                <a:cs typeface="Times New Roman" pitchFamily="18" charset="0"/>
              </a:rPr>
              <a:t>Chamiseria</a:t>
            </a:r>
            <a:r>
              <a:rPr lang="en-US" sz="2200" b="1" dirty="0" smtClean="0">
                <a:latin typeface="Times New Roman" pitchFamily="18" charset="0"/>
                <a:cs typeface="Times New Roman" pitchFamily="18" charset="0"/>
              </a:rPr>
              <a:t> village of </a:t>
            </a:r>
            <a:r>
              <a:rPr lang="en-US" sz="2200" b="1" dirty="0" err="1" smtClean="0">
                <a:latin typeface="Times New Roman" pitchFamily="18" charset="0"/>
                <a:cs typeface="Times New Roman" pitchFamily="18" charset="0"/>
              </a:rPr>
              <a:t>Huancayo</a:t>
            </a:r>
            <a:r>
              <a:rPr lang="en-US" sz="2200" b="1" dirty="0" smtClean="0">
                <a:latin typeface="Times New Roman" pitchFamily="18" charset="0"/>
                <a:cs typeface="Times New Roman" pitchFamily="18" charset="0"/>
              </a:rPr>
              <a:t> province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2400" b="1" dirty="0" smtClean="0">
                <a:latin typeface="Times New Roman" pitchFamily="18" charset="0"/>
                <a:cs typeface="Times New Roman" pitchFamily="18" charset="0"/>
              </a:rPr>
              <a:t>Average land holding size was 1.5 hectares.</a:t>
            </a:r>
          </a:p>
          <a:p>
            <a:r>
              <a:rPr lang="en-US" sz="2400" b="1" dirty="0" smtClean="0">
                <a:latin typeface="Times New Roman" pitchFamily="18" charset="0"/>
                <a:cs typeface="Times New Roman" pitchFamily="18" charset="0"/>
              </a:rPr>
              <a:t>200 HHs,</a:t>
            </a:r>
            <a:r>
              <a:rPr lang="en-US" sz="2400" b="1" dirty="0" smtClean="0"/>
              <a:t> </a:t>
            </a:r>
            <a:r>
              <a:rPr lang="en-US" sz="2400" b="1" dirty="0" smtClean="0">
                <a:latin typeface="Times New Roman" pitchFamily="18" charset="0"/>
                <a:cs typeface="Times New Roman" pitchFamily="18" charset="0"/>
              </a:rPr>
              <a:t>no landless households at the village.</a:t>
            </a:r>
          </a:p>
          <a:p>
            <a:r>
              <a:rPr lang="en-US" sz="2400" b="1" dirty="0" smtClean="0">
                <a:latin typeface="Times New Roman" pitchFamily="18" charset="0"/>
                <a:cs typeface="Times New Roman" pitchFamily="18" charset="0"/>
              </a:rPr>
              <a:t>Almost all grow Artichoke -8 months to grow after plantation as assured market.</a:t>
            </a:r>
          </a:p>
          <a:p>
            <a:r>
              <a:rPr lang="en-US" sz="2400" b="1" dirty="0" smtClean="0">
                <a:latin typeface="Times New Roman" pitchFamily="18" charset="0"/>
                <a:cs typeface="Times New Roman" pitchFamily="18" charset="0"/>
              </a:rPr>
              <a:t>In 1 Hectare around $1000 (US Dollar) can be earned. </a:t>
            </a:r>
          </a:p>
          <a:p>
            <a:r>
              <a:rPr lang="en-US" sz="2400" b="1" dirty="0" smtClean="0">
                <a:latin typeface="Times New Roman" pitchFamily="18" charset="0"/>
                <a:cs typeface="Times New Roman" pitchFamily="18" charset="0"/>
              </a:rPr>
              <a:t>No crop insurance in Peru (</a:t>
            </a:r>
            <a:r>
              <a:rPr lang="en-US" sz="2400" b="1" dirty="0" smtClean="0">
                <a:solidFill>
                  <a:srgbClr val="C00000"/>
                </a:solidFill>
                <a:latin typeface="Times New Roman" pitchFamily="18" charset="0"/>
                <a:cs typeface="Times New Roman" pitchFamily="18" charset="0"/>
              </a:rPr>
              <a:t>so author suggested</a:t>
            </a:r>
            <a:r>
              <a:rPr lang="en-US" sz="2400" b="1" dirty="0" smtClean="0">
                <a:latin typeface="Times New Roman" pitchFamily="18" charset="0"/>
                <a:cs typeface="Times New Roman" pitchFamily="18" charset="0"/>
              </a:rPr>
              <a:t>)</a:t>
            </a:r>
          </a:p>
          <a:p>
            <a:r>
              <a:rPr lang="en-US" sz="2400" b="1" dirty="0" smtClean="0">
                <a:solidFill>
                  <a:srgbClr val="0070C0"/>
                </a:solidFill>
                <a:latin typeface="Times New Roman" pitchFamily="18" charset="0"/>
                <a:cs typeface="Times New Roman" pitchFamily="18" charset="0"/>
              </a:rPr>
              <a:t>Artichoke good for health particularly for diluting stone in gall bladder, kidney etc. </a:t>
            </a:r>
            <a:endParaRPr lang="en-US" sz="2400" b="1" dirty="0">
              <a:solidFill>
                <a:srgbClr val="0070C0"/>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D:\PERU photos\100OLYMP\P5240221.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D:\PERU photos\100OLYMP\P5240223.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Artichoke </a:t>
            </a:r>
            <a:endParaRPr lang="en-US" dirty="0"/>
          </a:p>
        </p:txBody>
      </p:sp>
      <p:pic>
        <p:nvPicPr>
          <p:cNvPr id="7170" name="Picture 2" descr="D:\PERU photos\100OLYMP\P5220160.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D:\PERU photos\100OLYMP\P5220161.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b="1" i="1" dirty="0" smtClean="0">
                <a:solidFill>
                  <a:srgbClr val="C00000"/>
                </a:solidFill>
                <a:latin typeface="Times New Roman" pitchFamily="18" charset="0"/>
                <a:cs typeface="Times New Roman" pitchFamily="18" charset="0"/>
              </a:rPr>
              <a:t>About Godavari </a:t>
            </a:r>
            <a:r>
              <a:rPr lang="en-US" sz="1800" b="1" i="1" dirty="0" err="1" smtClean="0">
                <a:solidFill>
                  <a:srgbClr val="C00000"/>
                </a:solidFill>
                <a:latin typeface="Times New Roman" pitchFamily="18" charset="0"/>
                <a:cs typeface="Times New Roman" pitchFamily="18" charset="0"/>
              </a:rPr>
              <a:t>Mahasamakhya</a:t>
            </a:r>
            <a:r>
              <a:rPr lang="en-US" sz="1800" b="1" i="1" dirty="0" smtClean="0">
                <a:solidFill>
                  <a:srgbClr val="C00000"/>
                </a:solidFill>
                <a:latin typeface="Times New Roman" pitchFamily="18" charset="0"/>
                <a:cs typeface="Times New Roman" pitchFamily="18" charset="0"/>
              </a:rPr>
              <a:t> , </a:t>
            </a:r>
            <a:r>
              <a:rPr lang="en-US" sz="1800" b="1" i="1" dirty="0" err="1" smtClean="0">
                <a:solidFill>
                  <a:srgbClr val="C00000"/>
                </a:solidFill>
                <a:latin typeface="Times New Roman" pitchFamily="18" charset="0"/>
                <a:cs typeface="Times New Roman" pitchFamily="18" charset="0"/>
              </a:rPr>
              <a:t>Tallarevu</a:t>
            </a:r>
            <a:r>
              <a:rPr lang="en-US" sz="1800" b="1" dirty="0" smtClean="0">
                <a:solidFill>
                  <a:srgbClr val="C00000"/>
                </a:solidFill>
                <a:latin typeface="Times New Roman" pitchFamily="18" charset="0"/>
                <a:cs typeface="Times New Roman" pitchFamily="18" charset="0"/>
              </a:rPr>
              <a:t> </a:t>
            </a:r>
            <a:r>
              <a:rPr lang="en-US" sz="1800" b="1" i="1" dirty="0" err="1" smtClean="0">
                <a:solidFill>
                  <a:srgbClr val="C00000"/>
                </a:solidFill>
                <a:latin typeface="Times New Roman" pitchFamily="18" charset="0"/>
                <a:cs typeface="Times New Roman" pitchFamily="18" charset="0"/>
              </a:rPr>
              <a:t>Mandal</a:t>
            </a:r>
            <a:r>
              <a:rPr lang="en-US" sz="1800" b="1" dirty="0" smtClean="0">
                <a:solidFill>
                  <a:srgbClr val="C00000"/>
                </a:solidFill>
                <a:latin typeface="Times New Roman" pitchFamily="18" charset="0"/>
                <a:cs typeface="Times New Roman" pitchFamily="18" charset="0"/>
              </a:rPr>
              <a:t>, East Godavari district, Andhra Pradesh</a:t>
            </a:r>
            <a:endParaRPr lang="en-US" sz="1800" b="1" dirty="0">
              <a:solidFill>
                <a:srgbClr val="C00000"/>
              </a:solidFill>
            </a:endParaRPr>
          </a:p>
        </p:txBody>
      </p:sp>
      <p:sp>
        <p:nvSpPr>
          <p:cNvPr id="3" name="Content Placeholder 2"/>
          <p:cNvSpPr>
            <a:spLocks noGrp="1"/>
          </p:cNvSpPr>
          <p:nvPr>
            <p:ph idx="1"/>
          </p:nvPr>
        </p:nvSpPr>
        <p:spPr/>
        <p:txBody>
          <a:bodyPr>
            <a:noAutofit/>
          </a:bodyPr>
          <a:lstStyle/>
          <a:p>
            <a:pPr>
              <a:buNone/>
            </a:pPr>
            <a:r>
              <a:rPr lang="en-US" sz="1800" b="1" dirty="0" smtClean="0">
                <a:latin typeface="Times New Roman" pitchFamily="18" charset="0"/>
                <a:cs typeface="Times New Roman" pitchFamily="18" charset="0"/>
              </a:rPr>
              <a:t>Godavari </a:t>
            </a:r>
            <a:r>
              <a:rPr lang="en-US" sz="1800" b="1" dirty="0" err="1" smtClean="0">
                <a:latin typeface="Times New Roman" pitchFamily="18" charset="0"/>
                <a:cs typeface="Times New Roman" pitchFamily="18" charset="0"/>
              </a:rPr>
              <a:t>Mahasamakhya</a:t>
            </a:r>
            <a:r>
              <a:rPr lang="en-US" sz="1800" b="1" dirty="0" smtClean="0">
                <a:latin typeface="Times New Roman" pitchFamily="18" charset="0"/>
                <a:cs typeface="Times New Roman" pitchFamily="18" charset="0"/>
              </a:rPr>
              <a:t> (GMS):</a:t>
            </a:r>
            <a:endParaRPr lang="en-US" sz="1800" dirty="0" smtClean="0">
              <a:latin typeface="Times New Roman" pitchFamily="18" charset="0"/>
              <a:cs typeface="Times New Roman" pitchFamily="18" charset="0"/>
            </a:endParaRPr>
          </a:p>
          <a:p>
            <a:r>
              <a:rPr lang="en-US" sz="1800" b="1" i="1" dirty="0" smtClean="0">
                <a:solidFill>
                  <a:srgbClr val="C00000"/>
                </a:solidFill>
                <a:latin typeface="Times New Roman" pitchFamily="18" charset="0"/>
                <a:cs typeface="Times New Roman" pitchFamily="18" charset="0"/>
              </a:rPr>
              <a:t>Godavari</a:t>
            </a:r>
            <a:r>
              <a:rPr lang="en-US" sz="1800" b="1" dirty="0" smtClean="0">
                <a:solidFill>
                  <a:srgbClr val="C00000"/>
                </a:solidFill>
                <a:latin typeface="Times New Roman" pitchFamily="18" charset="0"/>
                <a:cs typeface="Times New Roman" pitchFamily="18" charset="0"/>
              </a:rPr>
              <a:t> </a:t>
            </a:r>
            <a:r>
              <a:rPr lang="en-US" sz="1800" b="1" i="1" dirty="0" err="1" smtClean="0">
                <a:solidFill>
                  <a:srgbClr val="C00000"/>
                </a:solidFill>
                <a:latin typeface="Times New Roman" pitchFamily="18" charset="0"/>
                <a:cs typeface="Times New Roman" pitchFamily="18" charset="0"/>
              </a:rPr>
              <a:t>Mahasamakhya</a:t>
            </a:r>
            <a:r>
              <a:rPr lang="en-US" sz="1800" b="1" dirty="0" smtClean="0">
                <a:solidFill>
                  <a:srgbClr val="C00000"/>
                </a:solidFill>
                <a:latin typeface="Times New Roman" pitchFamily="18" charset="0"/>
                <a:cs typeface="Times New Roman" pitchFamily="18" charset="0"/>
              </a:rPr>
              <a:t> (GMS) a premier confederation working for poverty eradication in coastal fishermen families in the district.</a:t>
            </a:r>
            <a:r>
              <a:rPr lang="en-US" sz="1800" b="1" dirty="0" smtClean="0">
                <a:latin typeface="Times New Roman" pitchFamily="18" charset="0"/>
                <a:cs typeface="Times New Roman" pitchFamily="18" charset="0"/>
              </a:rPr>
              <a:t> </a:t>
            </a:r>
          </a:p>
          <a:p>
            <a:pPr>
              <a:buNone/>
            </a:pPr>
            <a:endParaRPr lang="en-US" sz="1800" b="1" dirty="0" smtClean="0">
              <a:latin typeface="Times New Roman" pitchFamily="18" charset="0"/>
              <a:cs typeface="Times New Roman" pitchFamily="18" charset="0"/>
            </a:endParaRPr>
          </a:p>
          <a:p>
            <a:r>
              <a:rPr lang="en-US" sz="1800" b="1" dirty="0" smtClean="0">
                <a:solidFill>
                  <a:srgbClr val="0070C0"/>
                </a:solidFill>
                <a:latin typeface="Times New Roman" pitchFamily="18" charset="0"/>
                <a:cs typeface="Times New Roman" pitchFamily="18" charset="0"/>
              </a:rPr>
              <a:t>GMS registered under APMACS Act 1995 &amp; affiliated to </a:t>
            </a:r>
            <a:r>
              <a:rPr lang="en-US" sz="1800" b="1" i="1" dirty="0" err="1" smtClean="0">
                <a:solidFill>
                  <a:srgbClr val="0070C0"/>
                </a:solidFill>
                <a:latin typeface="Times New Roman" pitchFamily="18" charset="0"/>
                <a:cs typeface="Times New Roman" pitchFamily="18" charset="0"/>
              </a:rPr>
              <a:t>Zilla</a:t>
            </a:r>
            <a:r>
              <a:rPr lang="en-US" sz="1800" b="1" dirty="0" smtClean="0">
                <a:solidFill>
                  <a:srgbClr val="0070C0"/>
                </a:solidFill>
                <a:latin typeface="Times New Roman" pitchFamily="18" charset="0"/>
                <a:cs typeface="Times New Roman" pitchFamily="18" charset="0"/>
              </a:rPr>
              <a:t> </a:t>
            </a:r>
            <a:r>
              <a:rPr lang="en-US" sz="1800" b="1" i="1" dirty="0" err="1" smtClean="0">
                <a:solidFill>
                  <a:srgbClr val="0070C0"/>
                </a:solidFill>
                <a:latin typeface="Times New Roman" pitchFamily="18" charset="0"/>
                <a:cs typeface="Times New Roman" pitchFamily="18" charset="0"/>
              </a:rPr>
              <a:t>Samakhya</a:t>
            </a:r>
            <a:r>
              <a:rPr lang="en-US" sz="1800" b="1" dirty="0" smtClean="0">
                <a:solidFill>
                  <a:srgbClr val="0070C0"/>
                </a:solidFill>
                <a:latin typeface="Times New Roman" pitchFamily="18" charset="0"/>
                <a:cs typeface="Times New Roman" pitchFamily="18" charset="0"/>
              </a:rPr>
              <a:t>. The main objective  -to achieve tangible development for all </a:t>
            </a:r>
            <a:r>
              <a:rPr lang="en-US" sz="1800" b="1" i="1" dirty="0" smtClean="0">
                <a:solidFill>
                  <a:srgbClr val="0070C0"/>
                </a:solidFill>
                <a:latin typeface="Times New Roman" pitchFamily="18" charset="0"/>
                <a:cs typeface="Times New Roman" pitchFamily="18" charset="0"/>
              </a:rPr>
              <a:t>families.</a:t>
            </a:r>
          </a:p>
          <a:p>
            <a:endParaRPr lang="en-US" sz="1800" b="1" i="1" dirty="0" smtClean="0">
              <a:solidFill>
                <a:srgbClr val="7030A0"/>
              </a:solidFill>
              <a:latin typeface="Times New Roman" pitchFamily="18" charset="0"/>
              <a:cs typeface="Times New Roman" pitchFamily="18" charset="0"/>
            </a:endParaRPr>
          </a:p>
          <a:p>
            <a:r>
              <a:rPr lang="en-US" sz="1800" b="1" dirty="0" smtClean="0">
                <a:solidFill>
                  <a:srgbClr val="7030A0"/>
                </a:solidFill>
                <a:latin typeface="Times New Roman" pitchFamily="18" charset="0"/>
                <a:cs typeface="Times New Roman" pitchFamily="18" charset="0"/>
              </a:rPr>
              <a:t>Focus on social issues like health &amp; hygiene, children education with special emphasis on girl child education.</a:t>
            </a:r>
          </a:p>
          <a:p>
            <a:endParaRPr lang="en-US" sz="1800" b="1" dirty="0" smtClean="0">
              <a:latin typeface="Times New Roman" pitchFamily="18" charset="0"/>
              <a:cs typeface="Times New Roman" pitchFamily="18" charset="0"/>
            </a:endParaRPr>
          </a:p>
          <a:p>
            <a:r>
              <a:rPr lang="en-US" sz="1800" b="1" dirty="0" smtClean="0">
                <a:solidFill>
                  <a:srgbClr val="C00000"/>
                </a:solidFill>
                <a:latin typeface="Times New Roman" pitchFamily="18" charset="0"/>
                <a:cs typeface="Times New Roman" pitchFamily="18" charset="0"/>
              </a:rPr>
              <a:t>GMS established training centre in 2010 at CBV </a:t>
            </a:r>
            <a:r>
              <a:rPr lang="en-US" sz="1800" b="1" dirty="0" err="1" smtClean="0">
                <a:solidFill>
                  <a:srgbClr val="C00000"/>
                </a:solidFill>
                <a:latin typeface="Times New Roman" pitchFamily="18" charset="0"/>
                <a:cs typeface="Times New Roman" pitchFamily="18" charset="0"/>
              </a:rPr>
              <a:t>Palem</a:t>
            </a:r>
            <a:r>
              <a:rPr lang="en-US" sz="1800" b="1" dirty="0" smtClean="0">
                <a:solidFill>
                  <a:srgbClr val="C00000"/>
                </a:solidFill>
                <a:latin typeface="Times New Roman" pitchFamily="18" charset="0"/>
                <a:cs typeface="Times New Roman" pitchFamily="18" charset="0"/>
              </a:rPr>
              <a:t> village of </a:t>
            </a:r>
            <a:r>
              <a:rPr lang="en-US" sz="1800" b="1" dirty="0" err="1" smtClean="0">
                <a:solidFill>
                  <a:srgbClr val="C00000"/>
                </a:solidFill>
                <a:latin typeface="Times New Roman" pitchFamily="18" charset="0"/>
                <a:cs typeface="Times New Roman" pitchFamily="18" charset="0"/>
              </a:rPr>
              <a:t>Tallarevu</a:t>
            </a:r>
            <a:r>
              <a:rPr lang="en-US" sz="1800" b="1" dirty="0" smtClean="0">
                <a:solidFill>
                  <a:srgbClr val="C00000"/>
                </a:solidFill>
                <a:latin typeface="Times New Roman" pitchFamily="18" charset="0"/>
                <a:cs typeface="Times New Roman" pitchFamily="18" charset="0"/>
              </a:rPr>
              <a:t> </a:t>
            </a:r>
            <a:r>
              <a:rPr lang="en-US" sz="1800" b="1" dirty="0" err="1" smtClean="0">
                <a:solidFill>
                  <a:srgbClr val="C00000"/>
                </a:solidFill>
                <a:latin typeface="Times New Roman" pitchFamily="18" charset="0"/>
                <a:cs typeface="Times New Roman" pitchFamily="18" charset="0"/>
              </a:rPr>
              <a:t>mandal</a:t>
            </a:r>
            <a:r>
              <a:rPr lang="en-US" sz="1800" b="1" dirty="0" smtClean="0">
                <a:solidFill>
                  <a:srgbClr val="C00000"/>
                </a:solidFill>
                <a:latin typeface="Times New Roman" pitchFamily="18" charset="0"/>
                <a:cs typeface="Times New Roman" pitchFamily="18" charset="0"/>
              </a:rPr>
              <a:t> (cluster of villages), 12 kilometers away from district headquarter. </a:t>
            </a:r>
          </a:p>
          <a:p>
            <a:pPr>
              <a:buNone/>
            </a:pPr>
            <a:endParaRPr lang="en-US" sz="1800" b="1" dirty="0" smtClean="0">
              <a:solidFill>
                <a:srgbClr val="C00000"/>
              </a:solidFill>
              <a:latin typeface="Times New Roman" pitchFamily="18" charset="0"/>
              <a:cs typeface="Times New Roman" pitchFamily="18" charset="0"/>
            </a:endParaRPr>
          </a:p>
          <a:p>
            <a:r>
              <a:rPr lang="en-US" sz="2400" b="1" dirty="0" smtClean="0">
                <a:solidFill>
                  <a:srgbClr val="7030A0"/>
                </a:solidFill>
                <a:latin typeface="Times New Roman" pitchFamily="18" charset="0"/>
                <a:cs typeface="Times New Roman" pitchFamily="18" charset="0"/>
              </a:rPr>
              <a:t>19,733 families formed in 1781 SHGs under GMS.</a:t>
            </a:r>
            <a:endParaRPr lang="en-US" sz="2400" b="1" dirty="0">
              <a:solidFill>
                <a:srgbClr val="7030A0"/>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3600" b="1" smtClean="0"/>
              <a:t>EVALUATION</a:t>
            </a:r>
          </a:p>
        </p:txBody>
      </p:sp>
      <p:sp>
        <p:nvSpPr>
          <p:cNvPr id="21507" name="Rectangle 3"/>
          <p:cNvSpPr>
            <a:spLocks noGrp="1" noChangeArrowheads="1"/>
          </p:cNvSpPr>
          <p:nvPr>
            <p:ph type="body" idx="1"/>
          </p:nvPr>
        </p:nvSpPr>
        <p:spPr>
          <a:xfrm>
            <a:off x="457200" y="1600200"/>
            <a:ext cx="8686800" cy="4953000"/>
          </a:xfrm>
        </p:spPr>
        <p:txBody>
          <a:bodyPr/>
          <a:lstStyle/>
          <a:p>
            <a:pPr eaLnBrk="1" hangingPunct="1">
              <a:lnSpc>
                <a:spcPct val="90000"/>
              </a:lnSpc>
              <a:defRPr/>
            </a:pPr>
            <a:r>
              <a:rPr lang="en-US" sz="3600" dirty="0" smtClean="0">
                <a:solidFill>
                  <a:srgbClr val="9900CC"/>
                </a:solidFill>
              </a:rPr>
              <a:t>Evaluation:</a:t>
            </a:r>
            <a:r>
              <a:rPr lang="en-US" sz="2000" dirty="0" smtClean="0">
                <a:solidFill>
                  <a:srgbClr val="9900CC"/>
                </a:solidFill>
              </a:rPr>
              <a:t> </a:t>
            </a:r>
            <a:r>
              <a:rPr lang="en-US" dirty="0" smtClean="0">
                <a:solidFill>
                  <a:srgbClr val="9900CC"/>
                </a:solidFill>
              </a:rPr>
              <a:t>Process for determining systematically and objectively the relevance, efficiency, effectiveness and impact of activities in the light of their objectives. It is an organizational process for improving activities still in progress and for aiding management in future planning, programming and decision making.</a:t>
            </a:r>
          </a:p>
          <a:p>
            <a:pPr eaLnBrk="1" hangingPunct="1">
              <a:lnSpc>
                <a:spcPct val="90000"/>
              </a:lnSpc>
              <a:buFontTx/>
              <a:buNone/>
              <a:defRPr/>
            </a:pPr>
            <a:r>
              <a:rPr lang="en-US" sz="2400" b="1" dirty="0" smtClean="0">
                <a:solidFill>
                  <a:schemeClr val="accent4"/>
                </a:solidFill>
              </a:rPr>
              <a:t>Source : M&amp;E Guiding Principles, 1984, UNO</a:t>
            </a:r>
            <a:endParaRPr lang="en-US" sz="2400" dirty="0" smtClean="0">
              <a:solidFill>
                <a:schemeClr val="accent4"/>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itchFamily="18" charset="0"/>
                <a:cs typeface="Times New Roman" pitchFamily="18" charset="0"/>
              </a:rPr>
              <a:t>GMS- Activities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r>
              <a:rPr lang="en-US" sz="1900" b="1" dirty="0" smtClean="0">
                <a:latin typeface="Times New Roman" pitchFamily="18" charset="0"/>
                <a:cs typeface="Times New Roman" pitchFamily="18" charset="0"/>
              </a:rPr>
              <a:t>Secured Rs 46.00 lakh from SERP (Org of Govt. of Andhra Pradesh ) &amp; Rs. 40.00 lakh contributed/raised through resource fees by members aggregating to Rs. 86.00 lakh.</a:t>
            </a:r>
          </a:p>
          <a:p>
            <a:endParaRPr lang="en-US" sz="1900" b="1" dirty="0" smtClean="0">
              <a:latin typeface="Times New Roman" pitchFamily="18" charset="0"/>
              <a:cs typeface="Times New Roman" pitchFamily="18" charset="0"/>
            </a:endParaRPr>
          </a:p>
          <a:p>
            <a:r>
              <a:rPr lang="en-US" sz="1900" b="1" dirty="0" smtClean="0">
                <a:latin typeface="Times New Roman" pitchFamily="18" charset="0"/>
                <a:cs typeface="Times New Roman" pitchFamily="18" charset="0"/>
              </a:rPr>
              <a:t>Constructed training centre (100 women can attend) for residential trainings.</a:t>
            </a:r>
          </a:p>
          <a:p>
            <a:endParaRPr lang="en-US" sz="1900" b="1" dirty="0" smtClean="0">
              <a:latin typeface="Times New Roman" pitchFamily="18" charset="0"/>
              <a:cs typeface="Times New Roman" pitchFamily="18" charset="0"/>
            </a:endParaRPr>
          </a:p>
          <a:p>
            <a:r>
              <a:rPr lang="en-US" sz="1900" b="1" dirty="0" smtClean="0">
                <a:latin typeface="Times New Roman" pitchFamily="18" charset="0"/>
                <a:cs typeface="Times New Roman" pitchFamily="18" charset="0"/>
              </a:rPr>
              <a:t>Through Micro Credit Plan (MCP) 18,600 families benefited &amp; 8,986 families got more than Rs. 1 lakh loan. Average family’s monthly income went up to Rs.7000.</a:t>
            </a:r>
          </a:p>
          <a:p>
            <a:endParaRPr lang="en-US" sz="1900" b="1" dirty="0" smtClean="0">
              <a:latin typeface="Times New Roman" pitchFamily="18" charset="0"/>
              <a:cs typeface="Times New Roman" pitchFamily="18" charset="0"/>
            </a:endParaRPr>
          </a:p>
          <a:p>
            <a:r>
              <a:rPr lang="en-US" sz="1900" b="1" dirty="0" smtClean="0">
                <a:latin typeface="Times New Roman" pitchFamily="18" charset="0"/>
                <a:cs typeface="Times New Roman" pitchFamily="18" charset="0"/>
              </a:rPr>
              <a:t>7,584 families contributed @Rs. 10 each for health related expenditure &amp; Rs.12.66 lakh was available. Accounts maintained by VO (Federation of SHGs at Village).</a:t>
            </a:r>
          </a:p>
          <a:p>
            <a:pPr>
              <a:buNone/>
            </a:pPr>
            <a:endParaRPr lang="en-US" sz="1900" b="1" dirty="0" smtClean="0">
              <a:latin typeface="Times New Roman" pitchFamily="18" charset="0"/>
              <a:cs typeface="Times New Roman" pitchFamily="18" charset="0"/>
            </a:endParaRPr>
          </a:p>
          <a:p>
            <a:r>
              <a:rPr lang="en-US" sz="1900" b="1" dirty="0" smtClean="0">
                <a:latin typeface="Times New Roman" pitchFamily="18" charset="0"/>
                <a:cs typeface="Times New Roman" pitchFamily="18" charset="0"/>
              </a:rPr>
              <a:t>For  higher education Rs. 54.08 lakh was sanctioned to 792 students (6% interest).</a:t>
            </a:r>
          </a:p>
          <a:p>
            <a:endParaRPr lang="en-US" sz="1900" b="1" dirty="0" smtClean="0">
              <a:latin typeface="Times New Roman" pitchFamily="18" charset="0"/>
              <a:cs typeface="Times New Roman" pitchFamily="18" charset="0"/>
            </a:endParaRPr>
          </a:p>
          <a:p>
            <a:r>
              <a:rPr lang="en-US" sz="1900" b="1" dirty="0" smtClean="0">
                <a:latin typeface="Times New Roman" pitchFamily="18" charset="0"/>
                <a:cs typeface="Times New Roman" pitchFamily="18" charset="0"/>
              </a:rPr>
              <a:t>44 meritorious students for free education.</a:t>
            </a:r>
          </a:p>
          <a:p>
            <a:endParaRPr lang="en-US" sz="1900" b="1" dirty="0" smtClean="0">
              <a:latin typeface="Times New Roman" pitchFamily="18" charset="0"/>
              <a:cs typeface="Times New Roman" pitchFamily="18" charset="0"/>
            </a:endParaRPr>
          </a:p>
          <a:p>
            <a:r>
              <a:rPr lang="en-US" sz="1900" b="1" dirty="0" smtClean="0">
                <a:latin typeface="Times New Roman" pitchFamily="18" charset="0"/>
                <a:cs typeface="Times New Roman" pitchFamily="18" charset="0"/>
              </a:rPr>
              <a:t> 1056 children  enrolled in play schools, 3-5 years age, 56 Centers. </a:t>
            </a:r>
          </a:p>
          <a:p>
            <a:pPr>
              <a:buNone/>
            </a:pPr>
            <a:endParaRPr lang="en-US" sz="1600" b="1" dirty="0" smtClean="0"/>
          </a:p>
          <a:p>
            <a:pPr>
              <a:buNone/>
            </a:pPr>
            <a:r>
              <a:rPr lang="en-US" sz="1600" b="1" dirty="0" smtClean="0"/>
              <a:t> </a:t>
            </a:r>
            <a:endParaRPr lang="en-US" sz="1600" b="1" dirty="0" smtClean="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itchFamily="18" charset="0"/>
                <a:cs typeface="Times New Roman" pitchFamily="18" charset="0"/>
              </a:rPr>
              <a:t>A play school </a:t>
            </a:r>
            <a:endParaRPr lang="en-US" sz="2800" dirty="0">
              <a:latin typeface="Times New Roman" pitchFamily="18" charset="0"/>
              <a:cs typeface="Times New Roman" pitchFamily="18" charset="0"/>
            </a:endParaRPr>
          </a:p>
        </p:txBody>
      </p:sp>
      <p:pic>
        <p:nvPicPr>
          <p:cNvPr id="4" name="Content Placeholder 3"/>
          <p:cNvPicPr>
            <a:picLocks noGrp="1"/>
          </p:cNvPicPr>
          <p:nvPr>
            <p:ph idx="1"/>
          </p:nvPr>
        </p:nvPicPr>
        <p:blipFill>
          <a:blip r:embed="rId2" cstate="print"/>
          <a:srcRect/>
          <a:stretch>
            <a:fillRect/>
          </a:stretch>
        </p:blipFill>
        <p:spPr bwMode="auto">
          <a:xfrm>
            <a:off x="1600056" y="1884657"/>
            <a:ext cx="5943887" cy="395704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itchFamily="18" charset="0"/>
                <a:cs typeface="Times New Roman" pitchFamily="18" charset="0"/>
              </a:rPr>
              <a:t>GMS- Activities </a:t>
            </a:r>
            <a:endParaRPr lang="en-US" sz="3200" b="1" dirty="0"/>
          </a:p>
        </p:txBody>
      </p:sp>
      <p:sp>
        <p:nvSpPr>
          <p:cNvPr id="3" name="Content Placeholder 2"/>
          <p:cNvSpPr>
            <a:spLocks noGrp="1"/>
          </p:cNvSpPr>
          <p:nvPr>
            <p:ph idx="1"/>
          </p:nvPr>
        </p:nvSpPr>
        <p:spPr/>
        <p:txBody>
          <a:bodyPr>
            <a:normAutofit/>
          </a:bodyPr>
          <a:lstStyle/>
          <a:p>
            <a:r>
              <a:rPr lang="en-US" sz="1600" b="1" dirty="0" smtClean="0">
                <a:latin typeface="Times New Roman" pitchFamily="18" charset="0"/>
                <a:cs typeface="Times New Roman" pitchFamily="18" charset="0"/>
              </a:rPr>
              <a:t>Practical purpose 100 Community Resource Persons (CRPs) working in other areas.</a:t>
            </a:r>
          </a:p>
          <a:p>
            <a:pPr>
              <a:buNone/>
            </a:pPr>
            <a:endParaRPr lang="en-US" sz="1600" b="1" dirty="0" smtClean="0">
              <a:latin typeface="Times New Roman" pitchFamily="18" charset="0"/>
              <a:cs typeface="Times New Roman" pitchFamily="18" charset="0"/>
            </a:endParaRPr>
          </a:p>
          <a:p>
            <a:endParaRPr lang="en-US" sz="18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Free rice distributed to vulnerable women, each SHG member gives handful rice/day. 5 kilograms rice every month given. </a:t>
            </a:r>
          </a:p>
          <a:p>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Average 2000 kilograms  rice given to 400 families. </a:t>
            </a:r>
          </a:p>
          <a:p>
            <a:pPr>
              <a:buNone/>
            </a:pP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For  AIDS, Cancer &amp; TB patients @Rs.200/person/month given, 32 women benefitted.</a:t>
            </a:r>
          </a:p>
          <a:p>
            <a:pPr>
              <a:buNone/>
            </a:pPr>
            <a:endParaRPr lang="en-US" sz="1600" b="1" dirty="0" smtClean="0">
              <a:latin typeface="Times New Roman" pitchFamily="18" charset="0"/>
              <a:cs typeface="Times New Roman" pitchFamily="18" charset="0"/>
            </a:endParaRPr>
          </a:p>
          <a:p>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Students of IIT, Medicine, Eng., MBA, MCA &amp; PG courses in </a:t>
            </a:r>
            <a:r>
              <a:rPr lang="en-US" sz="1600" b="1" dirty="0" err="1" smtClean="0">
                <a:latin typeface="Times New Roman" pitchFamily="18" charset="0"/>
                <a:cs typeface="Times New Roman" pitchFamily="18" charset="0"/>
              </a:rPr>
              <a:t>Maths</a:t>
            </a:r>
            <a:r>
              <a:rPr lang="en-US" sz="1600" b="1" dirty="0" smtClean="0">
                <a:latin typeface="Times New Roman" pitchFamily="18" charset="0"/>
                <a:cs typeface="Times New Roman" pitchFamily="18" charset="0"/>
              </a:rPr>
              <a:t>, Physics, Chemistry, Bio-Tech &amp; Micro-Biology, scholarships given @Rs.1000 per year/student.  Girl students @Rs 2000 per year. </a:t>
            </a:r>
          </a:p>
          <a:p>
            <a:endParaRPr lang="en-US" sz="1600" b="1" dirty="0" smtClean="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Times New Roman" pitchFamily="18" charset="0"/>
                <a:cs typeface="Times New Roman" pitchFamily="18" charset="0"/>
              </a:rPr>
              <a:t>Monthly meeting of </a:t>
            </a:r>
            <a:r>
              <a:rPr lang="en-US" sz="2400" i="1" dirty="0" err="1" smtClean="0">
                <a:latin typeface="Times New Roman" pitchFamily="18" charset="0"/>
                <a:cs typeface="Times New Roman" pitchFamily="18" charset="0"/>
              </a:rPr>
              <a:t>mandal</a:t>
            </a:r>
            <a:r>
              <a:rPr lang="en-US" sz="2400" dirty="0" smtClean="0">
                <a:latin typeface="Times New Roman" pitchFamily="18" charset="0"/>
                <a:cs typeface="Times New Roman" pitchFamily="18" charset="0"/>
              </a:rPr>
              <a:t> federation (MS) </a:t>
            </a:r>
            <a:endParaRPr lang="en-US" sz="2400" dirty="0">
              <a:latin typeface="Times New Roman" pitchFamily="18" charset="0"/>
              <a:cs typeface="Times New Roman" pitchFamily="18" charset="0"/>
            </a:endParaRPr>
          </a:p>
        </p:txBody>
      </p:sp>
      <p:pic>
        <p:nvPicPr>
          <p:cNvPr id="4" name="Content Placeholder 3"/>
          <p:cNvPicPr>
            <a:picLocks noGrp="1"/>
          </p:cNvPicPr>
          <p:nvPr>
            <p:ph idx="1"/>
          </p:nvPr>
        </p:nvPicPr>
        <p:blipFill>
          <a:blip r:embed="rId2" cstate="print"/>
          <a:srcRect/>
          <a:stretch>
            <a:fillRect/>
          </a:stretch>
        </p:blipFill>
        <p:spPr bwMode="auto">
          <a:xfrm>
            <a:off x="1600056" y="1884657"/>
            <a:ext cx="5943887" cy="3957049"/>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latin typeface="Times New Roman" pitchFamily="18" charset="0"/>
                <a:cs typeface="Times New Roman" pitchFamily="18" charset="0"/>
              </a:rPr>
              <a:t>Weekly meeting of a SHG </a:t>
            </a:r>
            <a:r>
              <a:rPr lang="en-US" dirty="0" smtClean="0"/>
              <a:t/>
            </a:r>
            <a:br>
              <a:rPr lang="en-US" dirty="0" smtClean="0"/>
            </a:br>
            <a:endParaRPr lang="en-US" dirty="0"/>
          </a:p>
        </p:txBody>
      </p:sp>
      <p:pic>
        <p:nvPicPr>
          <p:cNvPr id="4" name="Content Placeholder 3" descr="C:\Documents and Settings\admini\My Documents\Downloads\SHG weekly meeting (4).jpg"/>
          <p:cNvPicPr>
            <a:picLocks noGrp="1"/>
          </p:cNvPicPr>
          <p:nvPr>
            <p:ph idx="1"/>
          </p:nvPr>
        </p:nvPicPr>
        <p:blipFill>
          <a:blip r:embed="rId2" cstate="print"/>
          <a:srcRect/>
          <a:stretch>
            <a:fillRect/>
          </a:stretch>
        </p:blipFill>
        <p:spPr bwMode="auto">
          <a:xfrm>
            <a:off x="1600200" y="1633292"/>
            <a:ext cx="5943600" cy="445977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itchFamily="18" charset="0"/>
                <a:cs typeface="Times New Roman" pitchFamily="18" charset="0"/>
              </a:rPr>
              <a:t>Dry fish processing </a:t>
            </a:r>
            <a:endParaRPr lang="en-US" sz="2800" dirty="0">
              <a:latin typeface="Times New Roman" pitchFamily="18" charset="0"/>
              <a:cs typeface="Times New Roman" pitchFamily="18" charset="0"/>
            </a:endParaRPr>
          </a:p>
        </p:txBody>
      </p:sp>
      <p:pic>
        <p:nvPicPr>
          <p:cNvPr id="4" name="Content Placeholder 3"/>
          <p:cNvPicPr>
            <a:picLocks noGrp="1"/>
          </p:cNvPicPr>
          <p:nvPr>
            <p:ph idx="1"/>
          </p:nvPr>
        </p:nvPicPr>
        <p:blipFill>
          <a:blip r:embed="rId2" cstate="print"/>
          <a:srcRect/>
          <a:stretch>
            <a:fillRect/>
          </a:stretch>
        </p:blipFill>
        <p:spPr bwMode="auto">
          <a:xfrm>
            <a:off x="1135620" y="1600200"/>
            <a:ext cx="6872759" cy="45259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Collection in a VO meeting </a:t>
            </a:r>
            <a:endParaRPr lang="en-US" sz="2800" b="1" dirty="0">
              <a:latin typeface="Times New Roman" pitchFamily="18" charset="0"/>
              <a:cs typeface="Times New Roman" pitchFamily="18" charset="0"/>
            </a:endParaRPr>
          </a:p>
        </p:txBody>
      </p:sp>
      <p:pic>
        <p:nvPicPr>
          <p:cNvPr id="4" name="Content Placeholder 3"/>
          <p:cNvPicPr>
            <a:picLocks noGrp="1"/>
          </p:cNvPicPr>
          <p:nvPr>
            <p:ph idx="1"/>
          </p:nvPr>
        </p:nvPicPr>
        <p:blipFill>
          <a:blip r:embed="rId2" cstate="print"/>
          <a:srcRect/>
          <a:stretch>
            <a:fillRect/>
          </a:stretch>
        </p:blipFill>
        <p:spPr bwMode="auto">
          <a:xfrm>
            <a:off x="1600056" y="1637341"/>
            <a:ext cx="5943887" cy="445168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b="1" dirty="0" smtClean="0">
                <a:latin typeface="Times New Roman" pitchFamily="18" charset="0"/>
                <a:cs typeface="Times New Roman" pitchFamily="18" charset="0"/>
              </a:rPr>
              <a:t>Dry fish in Kakinada port </a:t>
            </a:r>
            <a:r>
              <a:rPr lang="en-US" dirty="0" smtClean="0"/>
              <a:t/>
            </a:r>
            <a:br>
              <a:rPr lang="en-US" dirty="0" smtClean="0"/>
            </a:br>
            <a:endParaRPr lang="en-US" dirty="0"/>
          </a:p>
        </p:txBody>
      </p:sp>
      <p:pic>
        <p:nvPicPr>
          <p:cNvPr id="4" name="Content Placeholder 3" descr="C:\Documents and Settings\admini\Desktop\Kakinada matr\kakinadrancicagarh photo\100OLYMP\P9030033.JPG"/>
          <p:cNvPicPr>
            <a:picLocks noGrp="1"/>
          </p:cNvPicPr>
          <p:nvPr>
            <p:ph idx="1"/>
          </p:nvPr>
        </p:nvPicPr>
        <p:blipFill>
          <a:blip r:embed="rId2" cstate="print"/>
          <a:srcRect/>
          <a:stretch>
            <a:fillRect/>
          </a:stretch>
        </p:blipFill>
        <p:spPr bwMode="auto">
          <a:xfrm>
            <a:off x="1600200" y="1633292"/>
            <a:ext cx="5943600" cy="4459778"/>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latin typeface="Times New Roman" pitchFamily="18" charset="0"/>
                <a:cs typeface="Times New Roman" pitchFamily="18" charset="0"/>
              </a:rPr>
              <a:t>Poster depicting an old SHG woman </a:t>
            </a:r>
            <a:r>
              <a:rPr lang="en-US" dirty="0" smtClean="0"/>
              <a:t/>
            </a:r>
            <a:br>
              <a:rPr lang="en-US" dirty="0" smtClean="0"/>
            </a:br>
            <a:endParaRPr lang="en-US" dirty="0"/>
          </a:p>
        </p:txBody>
      </p:sp>
      <p:pic>
        <p:nvPicPr>
          <p:cNvPr id="4" name="Content Placeholder 3" descr="C:\Documents and Settings\admini\Desktop\Kakinada matr\kakinadrancicagarh photo\100OLYMP\P9040051.JPG"/>
          <p:cNvPicPr>
            <a:picLocks noGrp="1"/>
          </p:cNvPicPr>
          <p:nvPr>
            <p:ph idx="1"/>
          </p:nvPr>
        </p:nvPicPr>
        <p:blipFill>
          <a:blip r:embed="rId2" cstate="print"/>
          <a:srcRect/>
          <a:stretch>
            <a:fillRect/>
          </a:stretch>
        </p:blipFill>
        <p:spPr bwMode="auto">
          <a:xfrm>
            <a:off x="1600200" y="1633292"/>
            <a:ext cx="5943600" cy="445977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latin typeface="Times New Roman" pitchFamily="18" charset="0"/>
                <a:cs typeface="Times New Roman" pitchFamily="18" charset="0"/>
              </a:rPr>
              <a:t>Rice for distribution among members (for livelihood support) </a:t>
            </a:r>
            <a:endParaRPr lang="en-US" sz="2400" dirty="0">
              <a:latin typeface="Times New Roman" pitchFamily="18" charset="0"/>
              <a:cs typeface="Times New Roman" pitchFamily="18" charset="0"/>
            </a:endParaRPr>
          </a:p>
        </p:txBody>
      </p:sp>
      <p:pic>
        <p:nvPicPr>
          <p:cNvPr id="4" name="Content Placeholder 3" descr="C:\Documents and Settings\admini\Desktop\Kakinada matr\kakinadrancicagarh photo\100OLYMP\P9040052.JPG"/>
          <p:cNvPicPr>
            <a:picLocks noGrp="1"/>
          </p:cNvPicPr>
          <p:nvPr>
            <p:ph idx="1"/>
          </p:nvPr>
        </p:nvPicPr>
        <p:blipFill>
          <a:blip r:embed="rId2" cstate="print"/>
          <a:srcRect/>
          <a:stretch>
            <a:fillRect/>
          </a:stretch>
        </p:blipFill>
        <p:spPr bwMode="auto">
          <a:xfrm>
            <a:off x="1600200" y="1633292"/>
            <a:ext cx="5943600" cy="445977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914400"/>
          </a:xfrm>
        </p:spPr>
        <p:txBody>
          <a:bodyPr>
            <a:normAutofit fontScale="90000"/>
          </a:bodyPr>
          <a:lstStyle/>
          <a:p>
            <a:pPr eaLnBrk="1" hangingPunct="1"/>
            <a:r>
              <a:rPr lang="en-US" sz="2400" smtClean="0"/>
              <a:t/>
            </a:r>
            <a:br>
              <a:rPr lang="en-US" sz="2400" smtClean="0"/>
            </a:br>
            <a:r>
              <a:rPr lang="en-US" sz="2400" smtClean="0"/>
              <a:t/>
            </a:r>
            <a:br>
              <a:rPr lang="en-US" sz="2400" smtClean="0"/>
            </a:br>
            <a:r>
              <a:rPr lang="en-US" sz="2400" smtClean="0"/>
              <a:t/>
            </a:r>
            <a:br>
              <a:rPr lang="en-US" sz="2400" smtClean="0"/>
            </a:br>
            <a:r>
              <a:rPr lang="en-US" sz="3200" smtClean="0"/>
              <a:t>Types of Evaluation</a:t>
            </a:r>
            <a:r>
              <a:rPr lang="en-US" sz="2800" smtClean="0"/>
              <a:t/>
            </a:r>
            <a:br>
              <a:rPr lang="en-US" sz="2800" smtClean="0"/>
            </a:br>
            <a:r>
              <a:rPr lang="en-US" sz="2400" smtClean="0">
                <a:solidFill>
                  <a:srgbClr val="9900CC"/>
                </a:solidFill>
              </a:rPr>
              <a:t>1. Ongoing  </a:t>
            </a:r>
            <a:br>
              <a:rPr lang="en-US" sz="2400" smtClean="0">
                <a:solidFill>
                  <a:srgbClr val="9900CC"/>
                </a:solidFill>
              </a:rPr>
            </a:br>
            <a:r>
              <a:rPr lang="en-US" sz="2400" smtClean="0">
                <a:solidFill>
                  <a:srgbClr val="9900CC"/>
                </a:solidFill>
              </a:rPr>
              <a:t>2. Terminal </a:t>
            </a:r>
            <a:br>
              <a:rPr lang="en-US" sz="2400" smtClean="0">
                <a:solidFill>
                  <a:srgbClr val="9900CC"/>
                </a:solidFill>
              </a:rPr>
            </a:br>
            <a:r>
              <a:rPr lang="en-US" sz="2400" smtClean="0">
                <a:solidFill>
                  <a:srgbClr val="9900CC"/>
                </a:solidFill>
              </a:rPr>
              <a:t>3. Ex-post</a:t>
            </a:r>
          </a:p>
        </p:txBody>
      </p:sp>
      <p:sp>
        <p:nvSpPr>
          <p:cNvPr id="33795" name="Rectangle 3"/>
          <p:cNvSpPr>
            <a:spLocks noGrp="1" noChangeArrowheads="1"/>
          </p:cNvSpPr>
          <p:nvPr>
            <p:ph type="body" idx="1"/>
          </p:nvPr>
        </p:nvSpPr>
        <p:spPr>
          <a:xfrm>
            <a:off x="0" y="2133600"/>
            <a:ext cx="9144000" cy="5410200"/>
          </a:xfrm>
        </p:spPr>
        <p:txBody>
          <a:bodyPr/>
          <a:lstStyle/>
          <a:p>
            <a:pPr eaLnBrk="1" hangingPunct="1">
              <a:lnSpc>
                <a:spcPct val="80000"/>
              </a:lnSpc>
              <a:buFontTx/>
              <a:buNone/>
            </a:pPr>
            <a:endParaRPr lang="en-US" smtClean="0">
              <a:solidFill>
                <a:srgbClr val="3333CC"/>
              </a:solidFill>
            </a:endParaRPr>
          </a:p>
          <a:p>
            <a:pPr eaLnBrk="1" hangingPunct="1">
              <a:lnSpc>
                <a:spcPct val="80000"/>
              </a:lnSpc>
              <a:buFont typeface="Wingdings" pitchFamily="2" charset="2"/>
              <a:buChar char="Ø"/>
            </a:pPr>
            <a:r>
              <a:rPr lang="en-US" smtClean="0">
                <a:solidFill>
                  <a:srgbClr val="FF66CC"/>
                </a:solidFill>
              </a:rPr>
              <a:t>Ongoing evaluation</a:t>
            </a:r>
            <a:r>
              <a:rPr lang="en-US" smtClean="0"/>
              <a:t> </a:t>
            </a:r>
            <a:r>
              <a:rPr lang="en-US" b="1" smtClean="0"/>
              <a:t>examines whether the assumptions or hypotheses made during the project formulation/ appraisal stage are still valid, or whether adjustments are required to ensure that the overall project objectives will be achieved.</a:t>
            </a:r>
          </a:p>
          <a:p>
            <a:pPr eaLnBrk="1" hangingPunct="1">
              <a:lnSpc>
                <a:spcPct val="80000"/>
              </a:lnSpc>
              <a:buFontTx/>
              <a:buNone/>
            </a:pPr>
            <a:endParaRPr lang="en-US" b="1" smtClean="0"/>
          </a:p>
          <a:p>
            <a:pPr eaLnBrk="1" hangingPunct="1">
              <a:lnSpc>
                <a:spcPct val="80000"/>
              </a:lnSpc>
              <a:buFontTx/>
              <a:buNone/>
            </a:pPr>
            <a:r>
              <a:rPr lang="en-US" b="1" smtClean="0">
                <a:solidFill>
                  <a:srgbClr val="660033"/>
                </a:solidFill>
              </a:rPr>
              <a:t>Source : M&amp;E Guiding Principles, 1984, UNO</a:t>
            </a:r>
            <a:endParaRPr lang="en-US" smtClean="0">
              <a:solidFill>
                <a:srgbClr val="660033"/>
              </a:solidFill>
            </a:endParaRPr>
          </a:p>
          <a:p>
            <a:pPr eaLnBrk="1" hangingPunct="1">
              <a:lnSpc>
                <a:spcPct val="80000"/>
              </a:lnSpc>
              <a:buFont typeface="Wingdings" pitchFamily="2" charset="2"/>
              <a:buNone/>
            </a:pPr>
            <a:endParaRPr lang="en-US" b="1" smtClean="0">
              <a:solidFill>
                <a:srgbClr val="660033"/>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t>
            </a:r>
            <a:r>
              <a:rPr lang="en-US" sz="2700" b="1" dirty="0" smtClean="0">
                <a:latin typeface="Times New Roman" pitchFamily="18" charset="0"/>
                <a:cs typeface="Times New Roman" pitchFamily="18" charset="0"/>
              </a:rPr>
              <a:t>Food provided to women in Health and Nutrition center</a:t>
            </a:r>
            <a:endParaRPr lang="en-US" dirty="0">
              <a:latin typeface="Times New Roman" pitchFamily="18" charset="0"/>
              <a:cs typeface="Times New Roman" pitchFamily="18" charset="0"/>
            </a:endParaRPr>
          </a:p>
        </p:txBody>
      </p:sp>
      <p:pic>
        <p:nvPicPr>
          <p:cNvPr id="4" name="Content Placeholder 3" descr="C:\Documents and Settings\admini\Desktop\Kakinada matr\kakinadrancicagarh photo\100OLYMP\P9030019.JPG"/>
          <p:cNvPicPr>
            <a:picLocks noGrp="1"/>
          </p:cNvPicPr>
          <p:nvPr>
            <p:ph idx="1"/>
          </p:nvPr>
        </p:nvPicPr>
        <p:blipFill>
          <a:blip r:embed="rId2" cstate="print"/>
          <a:srcRect/>
          <a:stretch>
            <a:fillRect/>
          </a:stretch>
        </p:blipFill>
        <p:spPr bwMode="auto">
          <a:xfrm>
            <a:off x="1600200" y="1633292"/>
            <a:ext cx="5943600" cy="445977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About field study </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spcBef>
                <a:spcPts val="0"/>
              </a:spcBef>
            </a:pPr>
            <a:r>
              <a:rPr lang="en-US" sz="2000" b="1" dirty="0" smtClean="0">
                <a:solidFill>
                  <a:srgbClr val="C00000"/>
                </a:solidFill>
                <a:latin typeface="Times New Roman" pitchFamily="18" charset="0"/>
                <a:cs typeface="Times New Roman" pitchFamily="18" charset="0"/>
              </a:rPr>
              <a:t>Study  conducted in March 2014 by visiting the district &amp; meeting with beneficiaries. </a:t>
            </a:r>
          </a:p>
          <a:p>
            <a:pPr>
              <a:spcBef>
                <a:spcPts val="0"/>
              </a:spcBef>
              <a:buNone/>
            </a:pPr>
            <a:r>
              <a:rPr lang="en-US" sz="2400" b="1" dirty="0" smtClean="0">
                <a:latin typeface="Times New Roman" pitchFamily="18" charset="0"/>
                <a:cs typeface="Times New Roman" pitchFamily="18" charset="0"/>
              </a:rPr>
              <a:t>                                      </a:t>
            </a:r>
            <a:r>
              <a:rPr lang="en-US" sz="1800" b="1" dirty="0" smtClean="0">
                <a:solidFill>
                  <a:srgbClr val="7030A0"/>
                </a:solidFill>
                <a:latin typeface="Times New Roman" pitchFamily="18" charset="0"/>
                <a:cs typeface="Times New Roman" pitchFamily="18" charset="0"/>
              </a:rPr>
              <a:t>CASE Study  (case-1) </a:t>
            </a:r>
            <a:endParaRPr lang="en-US" sz="2400" b="1" dirty="0" smtClean="0">
              <a:solidFill>
                <a:srgbClr val="7030A0"/>
              </a:solidFill>
              <a:latin typeface="Times New Roman" pitchFamily="18" charset="0"/>
              <a:cs typeface="Times New Roman" pitchFamily="18" charset="0"/>
            </a:endParaRPr>
          </a:p>
          <a:p>
            <a:pPr>
              <a:buNone/>
            </a:pPr>
            <a:r>
              <a:rPr lang="en-US" sz="1900" b="1" dirty="0" smtClean="0">
                <a:latin typeface="Times New Roman" pitchFamily="18" charset="0"/>
                <a:cs typeface="Times New Roman" pitchFamily="18" charset="0"/>
              </a:rPr>
              <a:t>              Profile of </a:t>
            </a:r>
            <a:r>
              <a:rPr lang="en-US" sz="2000" b="1" dirty="0" smtClean="0">
                <a:latin typeface="Times New Roman" pitchFamily="18" charset="0"/>
                <a:cs typeface="Times New Roman" pitchFamily="18" charset="0"/>
              </a:rPr>
              <a:t>Sri </a:t>
            </a:r>
            <a:r>
              <a:rPr lang="en-US" sz="2000" b="1" i="1" dirty="0" err="1" smtClean="0">
                <a:latin typeface="Times New Roman" pitchFamily="18" charset="0"/>
                <a:cs typeface="Times New Roman" pitchFamily="18" charset="0"/>
              </a:rPr>
              <a:t>Sai</a:t>
            </a:r>
            <a:r>
              <a:rPr lang="en-US" sz="2000" b="1" dirty="0" smtClean="0">
                <a:latin typeface="Times New Roman" pitchFamily="18" charset="0"/>
                <a:cs typeface="Times New Roman" pitchFamily="18" charset="0"/>
              </a:rPr>
              <a:t> SHG </a:t>
            </a:r>
            <a:r>
              <a:rPr lang="en-US" sz="1900" b="1" dirty="0" smtClean="0">
                <a:latin typeface="Times New Roman" pitchFamily="18" charset="0"/>
                <a:cs typeface="Times New Roman" pitchFamily="18" charset="0"/>
              </a:rPr>
              <a:t>as on 28</a:t>
            </a:r>
            <a:r>
              <a:rPr lang="en-US" sz="1900" b="1" baseline="30000" dirty="0" smtClean="0">
                <a:latin typeface="Times New Roman" pitchFamily="18" charset="0"/>
                <a:cs typeface="Times New Roman" pitchFamily="18" charset="0"/>
              </a:rPr>
              <a:t>th</a:t>
            </a:r>
            <a:r>
              <a:rPr lang="en-US" sz="1900" b="1" dirty="0" smtClean="0">
                <a:latin typeface="Times New Roman" pitchFamily="18" charset="0"/>
                <a:cs typeface="Times New Roman" pitchFamily="18" charset="0"/>
              </a:rPr>
              <a:t> February 2014 (Amount in Rs)</a:t>
            </a:r>
          </a:p>
          <a:p>
            <a:pPr>
              <a:buNone/>
            </a:pPr>
            <a:endParaRPr lang="en-US" sz="1900" dirty="0" smtClean="0">
              <a:latin typeface="Times New Roman" pitchFamily="18" charset="0"/>
              <a:cs typeface="Times New Roman" pitchFamily="18" charset="0"/>
            </a:endParaRPr>
          </a:p>
          <a:p>
            <a:pPr lvl="0">
              <a:buFont typeface="Wingdings" pitchFamily="2" charset="2"/>
              <a:buChar char="§"/>
            </a:pPr>
            <a:r>
              <a:rPr lang="en-US" sz="1800" b="1" dirty="0" smtClean="0">
                <a:latin typeface="Times New Roman" pitchFamily="18" charset="0"/>
                <a:cs typeface="Times New Roman" pitchFamily="18" charset="0"/>
              </a:rPr>
              <a:t>Members of SHG started in April 2006, they meet weekly. </a:t>
            </a:r>
          </a:p>
          <a:p>
            <a:pPr lvl="0">
              <a:buFont typeface="Wingdings" pitchFamily="2" charset="2"/>
              <a:buChar char="§"/>
            </a:pPr>
            <a:r>
              <a:rPr lang="en-US" sz="1800" b="1" dirty="0" smtClean="0">
                <a:latin typeface="Times New Roman" pitchFamily="18" charset="0"/>
                <a:cs typeface="Times New Roman" pitchFamily="18" charset="0"/>
              </a:rPr>
              <a:t>   Village:  </a:t>
            </a:r>
            <a:r>
              <a:rPr lang="en-US" sz="1800" b="1" i="1" dirty="0" err="1" smtClean="0">
                <a:latin typeface="Times New Roman" pitchFamily="18" charset="0"/>
                <a:cs typeface="Times New Roman" pitchFamily="18" charset="0"/>
              </a:rPr>
              <a:t>Bhyravapalem</a:t>
            </a:r>
            <a:r>
              <a:rPr lang="en-US" sz="1800" b="1" i="1" dirty="0" smtClean="0">
                <a:latin typeface="Times New Roman" pitchFamily="18" charset="0"/>
                <a:cs typeface="Times New Roman" pitchFamily="18" charset="0"/>
              </a:rPr>
              <a:t> &amp; </a:t>
            </a:r>
            <a:r>
              <a:rPr lang="en-US" sz="1800" b="1" dirty="0" smtClean="0">
                <a:latin typeface="Times New Roman" pitchFamily="18" charset="0"/>
                <a:cs typeface="Times New Roman" pitchFamily="18" charset="0"/>
              </a:rPr>
              <a:t> </a:t>
            </a:r>
            <a:r>
              <a:rPr lang="en-US" sz="1800" b="1" i="1" dirty="0" err="1" smtClean="0">
                <a:latin typeface="Times New Roman" pitchFamily="18" charset="0"/>
                <a:cs typeface="Times New Roman" pitchFamily="18" charset="0"/>
              </a:rPr>
              <a:t>Mandal</a:t>
            </a:r>
            <a:r>
              <a:rPr lang="en-US" sz="1800" b="1" dirty="0" smtClean="0">
                <a:latin typeface="Times New Roman" pitchFamily="18" charset="0"/>
                <a:cs typeface="Times New Roman" pitchFamily="18" charset="0"/>
              </a:rPr>
              <a:t>:  I. </a:t>
            </a:r>
            <a:r>
              <a:rPr lang="en-US" sz="1800" b="1" i="1" dirty="0" err="1" smtClean="0">
                <a:latin typeface="Times New Roman" pitchFamily="18" charset="0"/>
                <a:cs typeface="Times New Roman" pitchFamily="18" charset="0"/>
              </a:rPr>
              <a:t>Polavaram</a:t>
            </a:r>
            <a:endParaRPr lang="en-US" sz="1800" b="1" i="1" dirty="0" smtClean="0">
              <a:latin typeface="Times New Roman" pitchFamily="18" charset="0"/>
              <a:cs typeface="Times New Roman" pitchFamily="18" charset="0"/>
            </a:endParaRPr>
          </a:p>
          <a:p>
            <a:pPr lvl="0">
              <a:buFont typeface="Wingdings" pitchFamily="2" charset="2"/>
              <a:buChar char="§"/>
            </a:pPr>
            <a:r>
              <a:rPr lang="en-US" sz="2000" b="1" dirty="0" smtClean="0">
                <a:solidFill>
                  <a:srgbClr val="0070C0"/>
                </a:solidFill>
                <a:latin typeface="Times New Roman" pitchFamily="18" charset="0"/>
                <a:cs typeface="Times New Roman" pitchFamily="18" charset="0"/>
              </a:rPr>
              <a:t>( Indicators used in the study for SHGs) </a:t>
            </a:r>
          </a:p>
          <a:p>
            <a:pPr lvl="0"/>
            <a:r>
              <a:rPr lang="en-US" sz="1800" b="1" dirty="0" smtClean="0">
                <a:solidFill>
                  <a:srgbClr val="C00000"/>
                </a:solidFill>
                <a:latin typeface="Times New Roman" pitchFamily="18" charset="0"/>
                <a:cs typeface="Times New Roman" pitchFamily="18" charset="0"/>
              </a:rPr>
              <a:t>No. of members :  10 &amp; Backward caste. 	</a:t>
            </a:r>
          </a:p>
          <a:p>
            <a:pPr lvl="0"/>
            <a:r>
              <a:rPr lang="en-US" sz="1800" b="1" dirty="0" smtClean="0">
                <a:solidFill>
                  <a:srgbClr val="C00000"/>
                </a:solidFill>
                <a:latin typeface="Times New Roman" pitchFamily="18" charset="0"/>
                <a:cs typeface="Times New Roman" pitchFamily="18" charset="0"/>
              </a:rPr>
              <a:t>No. of meetings held	:  412</a:t>
            </a:r>
          </a:p>
          <a:p>
            <a:pPr lvl="0"/>
            <a:r>
              <a:rPr lang="en-US" sz="1800" b="1" dirty="0" smtClean="0">
                <a:solidFill>
                  <a:srgbClr val="C00000"/>
                </a:solidFill>
                <a:latin typeface="Times New Roman" pitchFamily="18" charset="0"/>
                <a:cs typeface="Times New Roman" pitchFamily="18" charset="0"/>
              </a:rPr>
              <a:t>Percentage of Attendance	:  99%	</a:t>
            </a:r>
          </a:p>
          <a:p>
            <a:pPr lvl="0"/>
            <a:r>
              <a:rPr lang="en-US" sz="1800" b="1" dirty="0" smtClean="0">
                <a:solidFill>
                  <a:srgbClr val="C00000"/>
                </a:solidFill>
                <a:latin typeface="Times New Roman" pitchFamily="18" charset="0"/>
                <a:cs typeface="Times New Roman" pitchFamily="18" charset="0"/>
              </a:rPr>
              <a:t> Savings frequency: weekly @Rs. 35/member/month</a:t>
            </a:r>
          </a:p>
          <a:p>
            <a:r>
              <a:rPr lang="en-US" sz="1800" b="1" dirty="0" smtClean="0">
                <a:solidFill>
                  <a:srgbClr val="C00000"/>
                </a:solidFill>
                <a:latin typeface="Times New Roman" pitchFamily="18" charset="0"/>
                <a:cs typeface="Times New Roman" pitchFamily="18" charset="0"/>
              </a:rPr>
              <a:t>Total Savings			:  94,460	</a:t>
            </a:r>
          </a:p>
          <a:p>
            <a:pPr>
              <a:spcBef>
                <a:spcPts val="0"/>
              </a:spcBef>
              <a:buNone/>
            </a:pPr>
            <a:endParaRPr lang="en-US" b="1"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dirty="0" smtClean="0">
                <a:latin typeface="Times New Roman" pitchFamily="18" charset="0"/>
                <a:cs typeface="Times New Roman" pitchFamily="18" charset="0"/>
              </a:rPr>
              <a:t>Sri </a:t>
            </a:r>
            <a:r>
              <a:rPr lang="en-US" sz="2000" b="1" i="1" dirty="0" err="1" smtClean="0">
                <a:latin typeface="Times New Roman" pitchFamily="18" charset="0"/>
                <a:cs typeface="Times New Roman" pitchFamily="18" charset="0"/>
              </a:rPr>
              <a:t>Sai</a:t>
            </a:r>
            <a:r>
              <a:rPr lang="en-US" sz="2000" b="1" dirty="0" smtClean="0">
                <a:latin typeface="Times New Roman" pitchFamily="18" charset="0"/>
                <a:cs typeface="Times New Roman" pitchFamily="18" charset="0"/>
              </a:rPr>
              <a:t> as on 28</a:t>
            </a:r>
            <a:r>
              <a:rPr lang="en-US" sz="2000" b="1" baseline="30000" dirty="0" smtClean="0">
                <a:latin typeface="Times New Roman" pitchFamily="18" charset="0"/>
                <a:cs typeface="Times New Roman" pitchFamily="18" charset="0"/>
              </a:rPr>
              <a:t>th</a:t>
            </a:r>
            <a:r>
              <a:rPr lang="en-US" sz="2000" b="1" dirty="0" smtClean="0">
                <a:latin typeface="Times New Roman" pitchFamily="18" charset="0"/>
                <a:cs typeface="Times New Roman" pitchFamily="18" charset="0"/>
              </a:rPr>
              <a:t> February 2014 (Amount in Rs) Case – contd.</a:t>
            </a:r>
            <a:endParaRPr lang="en-US" sz="2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pPr lvl="0"/>
            <a:r>
              <a:rPr lang="en-US" sz="2000" b="1" dirty="0" smtClean="0">
                <a:solidFill>
                  <a:srgbClr val="C00000"/>
                </a:solidFill>
                <a:latin typeface="Times New Roman" pitchFamily="18" charset="0"/>
                <a:cs typeface="Times New Roman" pitchFamily="18" charset="0"/>
              </a:rPr>
              <a:t>Interest Collected from  members 	:    1,51,070</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Interest on Bank Balance	:              444</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Penalties	:              480</a:t>
            </a:r>
          </a:p>
          <a:p>
            <a:pPr lvl="0"/>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Other Incomes	:           1,500</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Total Expenditure	:	   47,854</a:t>
            </a:r>
          </a:p>
          <a:p>
            <a:pPr lvl="0"/>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Net own fund in the Group	:     1,05,640</a:t>
            </a:r>
          </a:p>
          <a:p>
            <a:pPr lvl="0"/>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No. of Loans given by the SHG to members	:  375</a:t>
            </a:r>
          </a:p>
          <a:p>
            <a:pPr lvl="0"/>
            <a:r>
              <a:rPr lang="en-US" sz="2000" b="1" dirty="0" smtClean="0">
                <a:solidFill>
                  <a:srgbClr val="C00000"/>
                </a:solidFill>
                <a:latin typeface="Times New Roman" pitchFamily="18" charset="0"/>
                <a:cs typeface="Times New Roman" pitchFamily="18" charset="0"/>
              </a:rPr>
              <a:t>	</a:t>
            </a:r>
          </a:p>
          <a:p>
            <a:pPr lvl="0"/>
            <a:r>
              <a:rPr lang="en-US" sz="2000" b="1" dirty="0" smtClean="0">
                <a:solidFill>
                  <a:srgbClr val="C00000"/>
                </a:solidFill>
                <a:latin typeface="Times New Roman" pitchFamily="18" charset="0"/>
                <a:cs typeface="Times New Roman" pitchFamily="18" charset="0"/>
              </a:rPr>
              <a:t>Total Amount                   :14,04,335</a:t>
            </a:r>
          </a:p>
          <a:p>
            <a:pPr lvl="0"/>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SHG Total Turnover	:  16,04,435</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solidFill>
                  <a:srgbClr val="7030A0"/>
                </a:solidFill>
                <a:latin typeface="Times New Roman" pitchFamily="18" charset="0"/>
                <a:cs typeface="Times New Roman" pitchFamily="18" charset="0"/>
              </a:rPr>
              <a:t>CASE Study  (case-2)</a:t>
            </a:r>
            <a:endParaRPr lang="en-US" sz="20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lgn="ctr">
              <a:buNone/>
            </a:pPr>
            <a:r>
              <a:rPr lang="en-US" sz="1800" b="1" dirty="0" err="1" smtClean="0">
                <a:solidFill>
                  <a:srgbClr val="C00000"/>
                </a:solidFill>
                <a:latin typeface="Times New Roman" pitchFamily="18" charset="0"/>
                <a:cs typeface="Times New Roman" pitchFamily="18" charset="0"/>
              </a:rPr>
              <a:t>Latha</a:t>
            </a:r>
            <a:r>
              <a:rPr lang="en-US" sz="1800" b="1" dirty="0" smtClean="0">
                <a:solidFill>
                  <a:srgbClr val="C00000"/>
                </a:solidFill>
                <a:latin typeface="Times New Roman" pitchFamily="18" charset="0"/>
                <a:cs typeface="Times New Roman" pitchFamily="18" charset="0"/>
              </a:rPr>
              <a:t>  </a:t>
            </a:r>
            <a:r>
              <a:rPr lang="en-US" sz="1800" b="1" i="1" dirty="0" err="1" smtClean="0">
                <a:solidFill>
                  <a:srgbClr val="C00000"/>
                </a:solidFill>
                <a:latin typeface="Times New Roman" pitchFamily="18" charset="0"/>
                <a:cs typeface="Times New Roman" pitchFamily="18" charset="0"/>
              </a:rPr>
              <a:t>Bhuvaneswari</a:t>
            </a:r>
            <a:r>
              <a:rPr lang="en-US" sz="1800" b="1" dirty="0" smtClean="0">
                <a:solidFill>
                  <a:srgbClr val="C00000"/>
                </a:solidFill>
                <a:latin typeface="Times New Roman" pitchFamily="18" charset="0"/>
                <a:cs typeface="Times New Roman" pitchFamily="18" charset="0"/>
              </a:rPr>
              <a:t>  SHG as on 7</a:t>
            </a:r>
            <a:r>
              <a:rPr lang="en-US" sz="1800" b="1" baseline="30000" dirty="0" smtClean="0">
                <a:solidFill>
                  <a:srgbClr val="C00000"/>
                </a:solidFill>
                <a:latin typeface="Times New Roman" pitchFamily="18" charset="0"/>
                <a:cs typeface="Times New Roman" pitchFamily="18" charset="0"/>
              </a:rPr>
              <a:t>th</a:t>
            </a:r>
            <a:r>
              <a:rPr lang="en-US" sz="1800" b="1" dirty="0" smtClean="0">
                <a:solidFill>
                  <a:srgbClr val="C00000"/>
                </a:solidFill>
                <a:latin typeface="Times New Roman" pitchFamily="18" charset="0"/>
                <a:cs typeface="Times New Roman" pitchFamily="18" charset="0"/>
              </a:rPr>
              <a:t> March 2014 </a:t>
            </a:r>
          </a:p>
          <a:p>
            <a:pPr algn="ctr">
              <a:buNone/>
            </a:pPr>
            <a:r>
              <a:rPr lang="en-US" sz="1800" b="1" dirty="0" smtClean="0">
                <a:solidFill>
                  <a:srgbClr val="C00000"/>
                </a:solidFill>
                <a:latin typeface="Times New Roman" pitchFamily="18" charset="0"/>
                <a:cs typeface="Times New Roman" pitchFamily="18" charset="0"/>
              </a:rPr>
              <a:t>(Amount in Rs.)  </a:t>
            </a:r>
          </a:p>
          <a:p>
            <a:pPr lvl="0"/>
            <a:r>
              <a:rPr lang="en-US" sz="2000" b="1" dirty="0" smtClean="0">
                <a:latin typeface="Times New Roman" pitchFamily="18" charset="0"/>
                <a:cs typeface="Times New Roman" pitchFamily="18" charset="0"/>
              </a:rPr>
              <a:t>No. of members:  10, Backward caste, SHG started on 18-12-2003 </a:t>
            </a:r>
          </a:p>
          <a:p>
            <a:pPr lvl="0">
              <a:buNone/>
            </a:pPr>
            <a:r>
              <a:rPr lang="en-US" sz="2000" b="1" dirty="0" smtClean="0">
                <a:latin typeface="Times New Roman" pitchFamily="18" charset="0"/>
                <a:cs typeface="Times New Roman" pitchFamily="18" charset="0"/>
              </a:rPr>
              <a:t>			</a:t>
            </a:r>
          </a:p>
          <a:p>
            <a:pPr lvl="0"/>
            <a:r>
              <a:rPr lang="en-US" sz="2000" b="1" dirty="0" smtClean="0">
                <a:latin typeface="Times New Roman" pitchFamily="18" charset="0"/>
                <a:cs typeface="Times New Roman" pitchFamily="18" charset="0"/>
              </a:rPr>
              <a:t>Name of Village:  </a:t>
            </a:r>
            <a:r>
              <a:rPr lang="en-US" sz="2000" b="1" i="1" dirty="0" err="1" smtClean="0">
                <a:latin typeface="Times New Roman" pitchFamily="18" charset="0"/>
                <a:cs typeface="Times New Roman" pitchFamily="18" charset="0"/>
              </a:rPr>
              <a:t>Uppalanka</a:t>
            </a:r>
            <a:r>
              <a:rPr lang="en-US" sz="2000" b="1" i="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Name of  </a:t>
            </a:r>
            <a:r>
              <a:rPr lang="en-US" sz="2000" b="1" i="1" dirty="0" err="1" smtClean="0">
                <a:latin typeface="Times New Roman" pitchFamily="18" charset="0"/>
                <a:cs typeface="Times New Roman" pitchFamily="18" charset="0"/>
              </a:rPr>
              <a:t>Mandal</a:t>
            </a:r>
            <a:r>
              <a:rPr lang="en-US" sz="2000" b="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Karapa</a:t>
            </a:r>
            <a:endParaRPr lang="en-US" sz="2000" b="1" dirty="0" smtClean="0">
              <a:latin typeface="Times New Roman" pitchFamily="18" charset="0"/>
              <a:cs typeface="Times New Roman" pitchFamily="18" charset="0"/>
            </a:endParaRPr>
          </a:p>
          <a:p>
            <a:pPr lvl="0">
              <a:buNone/>
            </a:pPr>
            <a:r>
              <a:rPr lang="en-US" sz="2000" b="1" dirty="0" smtClean="0">
                <a:latin typeface="Times New Roman" pitchFamily="18" charset="0"/>
                <a:cs typeface="Times New Roman" pitchFamily="18" charset="0"/>
              </a:rPr>
              <a:t>			</a:t>
            </a:r>
          </a:p>
          <a:p>
            <a:pPr lvl="0"/>
            <a:r>
              <a:rPr lang="en-US" sz="2000" b="1" dirty="0" smtClean="0">
                <a:solidFill>
                  <a:srgbClr val="C00000"/>
                </a:solidFill>
                <a:latin typeface="Times New Roman" pitchFamily="18" charset="0"/>
                <a:cs typeface="Times New Roman" pitchFamily="18" charset="0"/>
              </a:rPr>
              <a:t>No. of meeting held	:  280</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Percentage of Attendance	:  98%</a:t>
            </a:r>
          </a:p>
          <a:p>
            <a:pPr lvl="0">
              <a:buNone/>
            </a:pPr>
            <a:r>
              <a:rPr lang="en-US" sz="2000" b="1" dirty="0" smtClean="0">
                <a:solidFill>
                  <a:srgbClr val="C00000"/>
                </a:solidFill>
                <a:latin typeface="Times New Roman" pitchFamily="18" charset="0"/>
                <a:cs typeface="Times New Roman" pitchFamily="18" charset="0"/>
              </a:rPr>
              <a:t>	</a:t>
            </a:r>
          </a:p>
          <a:p>
            <a:pPr lvl="0"/>
            <a:r>
              <a:rPr lang="en-US" sz="2000" b="1" dirty="0" smtClean="0">
                <a:solidFill>
                  <a:srgbClr val="C00000"/>
                </a:solidFill>
                <a:latin typeface="Times New Roman" pitchFamily="18" charset="0"/>
                <a:cs typeface="Times New Roman" pitchFamily="18" charset="0"/>
              </a:rPr>
              <a:t>Savings frequency	: weekly- per member @Rs. 40</a:t>
            </a:r>
          </a:p>
          <a:p>
            <a:pPr lvl="0">
              <a:buNone/>
            </a:pPr>
            <a:endParaRPr lang="en-US" sz="2000" b="1" dirty="0" smtClean="0">
              <a:solidFill>
                <a:srgbClr val="C00000"/>
              </a:solidFill>
              <a:latin typeface="Times New Roman" pitchFamily="18" charset="0"/>
              <a:cs typeface="Times New Roman" pitchFamily="18" charset="0"/>
            </a:endParaRPr>
          </a:p>
          <a:p>
            <a:r>
              <a:rPr lang="en-US" sz="2000" b="1" dirty="0" smtClean="0">
                <a:solidFill>
                  <a:srgbClr val="C00000"/>
                </a:solidFill>
                <a:latin typeface="Times New Roman" pitchFamily="18" charset="0"/>
                <a:cs typeface="Times New Roman" pitchFamily="18" charset="0"/>
              </a:rPr>
              <a:t>Total Savings			:  89,064	</a:t>
            </a:r>
            <a:endParaRPr lang="en-US" sz="2000" b="1" dirty="0">
              <a:solidFill>
                <a:srgbClr val="C00000"/>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smtClean="0">
                <a:latin typeface="Times New Roman" pitchFamily="18" charset="0"/>
                <a:cs typeface="Times New Roman" pitchFamily="18" charset="0"/>
              </a:rPr>
              <a:t>Case-2-contd - </a:t>
            </a:r>
            <a:r>
              <a:rPr lang="en-US" sz="1800" b="1" dirty="0" err="1" smtClean="0">
                <a:latin typeface="Times New Roman" pitchFamily="18" charset="0"/>
                <a:cs typeface="Times New Roman" pitchFamily="18" charset="0"/>
              </a:rPr>
              <a:t>Latha</a:t>
            </a:r>
            <a:r>
              <a:rPr lang="en-US" sz="1800" b="1" dirty="0" smtClean="0">
                <a:latin typeface="Times New Roman" pitchFamily="18" charset="0"/>
                <a:cs typeface="Times New Roman" pitchFamily="18" charset="0"/>
              </a:rPr>
              <a:t>  </a:t>
            </a:r>
            <a:r>
              <a:rPr lang="en-US" sz="1800" b="1" i="1" dirty="0" err="1" smtClean="0">
                <a:latin typeface="Times New Roman" pitchFamily="18" charset="0"/>
                <a:cs typeface="Times New Roman" pitchFamily="18" charset="0"/>
              </a:rPr>
              <a:t>Bhuvaneswari</a:t>
            </a:r>
            <a:r>
              <a:rPr lang="en-US" sz="1800" b="1" dirty="0" smtClean="0">
                <a:latin typeface="Times New Roman" pitchFamily="18" charset="0"/>
                <a:cs typeface="Times New Roman" pitchFamily="18" charset="0"/>
              </a:rPr>
              <a:t>  SHG as on 7</a:t>
            </a:r>
            <a:r>
              <a:rPr lang="en-US" sz="1800" b="1" baseline="30000" dirty="0" smtClean="0">
                <a:latin typeface="Times New Roman" pitchFamily="18" charset="0"/>
                <a:cs typeface="Times New Roman" pitchFamily="18" charset="0"/>
              </a:rPr>
              <a:t>th</a:t>
            </a:r>
            <a:r>
              <a:rPr lang="en-US" sz="1800" b="1" dirty="0" smtClean="0">
                <a:latin typeface="Times New Roman" pitchFamily="18" charset="0"/>
                <a:cs typeface="Times New Roman" pitchFamily="18" charset="0"/>
              </a:rPr>
              <a:t> March 2014 </a:t>
            </a:r>
            <a:br>
              <a:rPr lang="en-US" sz="1800" b="1" dirty="0" smtClean="0">
                <a:latin typeface="Times New Roman" pitchFamily="18" charset="0"/>
                <a:cs typeface="Times New Roman" pitchFamily="18" charset="0"/>
              </a:rPr>
            </a:br>
            <a:r>
              <a:rPr lang="en-US" sz="1800" b="1" dirty="0" smtClean="0">
                <a:latin typeface="Times New Roman" pitchFamily="18" charset="0"/>
                <a:cs typeface="Times New Roman" pitchFamily="18" charset="0"/>
              </a:rPr>
              <a:t>(Amount in Rs.)  </a:t>
            </a:r>
            <a:r>
              <a:rPr lang="en-US" sz="2800" b="1" dirty="0" smtClean="0">
                <a:solidFill>
                  <a:srgbClr val="C00000"/>
                </a:solidFill>
                <a:latin typeface="Times New Roman" pitchFamily="18" charset="0"/>
                <a:cs typeface="Times New Roman" pitchFamily="18" charset="0"/>
              </a:rPr>
              <a:t/>
            </a:r>
            <a:br>
              <a:rPr lang="en-US" sz="2800" b="1" dirty="0" smtClean="0">
                <a:solidFill>
                  <a:srgbClr val="C00000"/>
                </a:solidFill>
                <a:latin typeface="Times New Roman" pitchFamily="18" charset="0"/>
                <a:cs typeface="Times New Roman" pitchFamily="18" charset="0"/>
              </a:rPr>
            </a:br>
            <a:endParaRPr lang="en-US" sz="2800" dirty="0"/>
          </a:p>
        </p:txBody>
      </p:sp>
      <p:sp>
        <p:nvSpPr>
          <p:cNvPr id="3" name="Content Placeholder 2"/>
          <p:cNvSpPr>
            <a:spLocks noGrp="1"/>
          </p:cNvSpPr>
          <p:nvPr>
            <p:ph idx="1"/>
          </p:nvPr>
        </p:nvSpPr>
        <p:spPr/>
        <p:txBody>
          <a:bodyPr>
            <a:normAutofit fontScale="85000" lnSpcReduction="20000"/>
          </a:bodyPr>
          <a:lstStyle/>
          <a:p>
            <a:pPr lvl="0"/>
            <a:r>
              <a:rPr lang="en-US" sz="2000" b="1" dirty="0" smtClean="0">
                <a:solidFill>
                  <a:srgbClr val="C00000"/>
                </a:solidFill>
                <a:latin typeface="Times New Roman" pitchFamily="18" charset="0"/>
                <a:cs typeface="Times New Roman" pitchFamily="18" charset="0"/>
              </a:rPr>
              <a:t>Interest Collected from member 	:   54,629</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Interest on Bank Balance	:    1,050</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Penalties	:    1,127</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Other Incomes	:    3,925</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Total Expenditure	:   27,710</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Net own fund in the Group	:  33,021</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No. of Loans given by SHG to members	:  235	</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Total Amount                      :  15,22,930</a:t>
            </a:r>
          </a:p>
          <a:p>
            <a:pPr lvl="0">
              <a:buNone/>
            </a:pPr>
            <a:endParaRPr lang="en-US" sz="2000" b="1" dirty="0" smtClean="0">
              <a:solidFill>
                <a:srgbClr val="C00000"/>
              </a:solidFill>
              <a:latin typeface="Times New Roman" pitchFamily="18" charset="0"/>
              <a:cs typeface="Times New Roman" pitchFamily="18" charset="0"/>
            </a:endParaRPr>
          </a:p>
          <a:p>
            <a:pPr lvl="0"/>
            <a:r>
              <a:rPr lang="en-US" sz="2000" b="1" dirty="0" smtClean="0">
                <a:solidFill>
                  <a:srgbClr val="C00000"/>
                </a:solidFill>
                <a:latin typeface="Times New Roman" pitchFamily="18" charset="0"/>
                <a:cs typeface="Times New Roman" pitchFamily="18" charset="0"/>
              </a:rPr>
              <a:t>SHG Total Turnover	:   16,45,015</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err="1" smtClean="0">
                <a:latin typeface="Times New Roman" pitchFamily="18" charset="0"/>
                <a:cs typeface="Times New Roman" pitchFamily="18" charset="0"/>
              </a:rPr>
              <a:t>Bhavani</a:t>
            </a:r>
            <a:r>
              <a:rPr lang="en-US" sz="2400" b="1" dirty="0" smtClean="0">
                <a:latin typeface="Times New Roman" pitchFamily="18" charset="0"/>
                <a:cs typeface="Times New Roman" pitchFamily="18" charset="0"/>
              </a:rPr>
              <a:t> SHG Profile as on 28-2-2014</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lvl="0"/>
            <a:r>
              <a:rPr lang="en-US" sz="2000" b="1" dirty="0" smtClean="0">
                <a:latin typeface="Times New Roman" pitchFamily="18" charset="0"/>
                <a:cs typeface="Times New Roman" pitchFamily="18" charset="0"/>
              </a:rPr>
              <a:t>Name of the SHG	:  </a:t>
            </a:r>
            <a:r>
              <a:rPr lang="en-US" sz="2000" b="1" dirty="0" err="1" smtClean="0">
                <a:latin typeface="Times New Roman" pitchFamily="18" charset="0"/>
                <a:cs typeface="Times New Roman" pitchFamily="18" charset="0"/>
              </a:rPr>
              <a:t>Bhavani</a:t>
            </a:r>
            <a:r>
              <a:rPr lang="en-US" sz="2000" b="1" dirty="0" smtClean="0">
                <a:latin typeface="Times New Roman" pitchFamily="18" charset="0"/>
                <a:cs typeface="Times New Roman" pitchFamily="18" charset="0"/>
              </a:rPr>
              <a:t> , MSS</a:t>
            </a:r>
          </a:p>
          <a:p>
            <a:pPr lvl="0"/>
            <a:r>
              <a:rPr lang="en-US" sz="2000" b="1" dirty="0" smtClean="0">
                <a:latin typeface="Times New Roman" pitchFamily="18" charset="0"/>
                <a:cs typeface="Times New Roman" pitchFamily="18" charset="0"/>
              </a:rPr>
              <a:t>No. of members		:  12		Caste	:  BC</a:t>
            </a:r>
          </a:p>
          <a:p>
            <a:pPr lvl="0"/>
            <a:r>
              <a:rPr lang="en-US" sz="2000" b="1" dirty="0" smtClean="0">
                <a:latin typeface="Times New Roman" pitchFamily="18" charset="0"/>
                <a:cs typeface="Times New Roman" pitchFamily="18" charset="0"/>
              </a:rPr>
              <a:t>Name of the Village		:  China </a:t>
            </a:r>
            <a:r>
              <a:rPr lang="en-US" sz="2000" b="1" dirty="0" err="1" smtClean="0">
                <a:latin typeface="Times New Roman" pitchFamily="18" charset="0"/>
                <a:cs typeface="Times New Roman" pitchFamily="18" charset="0"/>
              </a:rPr>
              <a:t>Valasala</a:t>
            </a:r>
            <a:endParaRPr lang="en-US" sz="2000" b="1" dirty="0" smtClean="0">
              <a:latin typeface="Times New Roman" pitchFamily="18" charset="0"/>
              <a:cs typeface="Times New Roman" pitchFamily="18" charset="0"/>
            </a:endParaRPr>
          </a:p>
          <a:p>
            <a:pPr lvl="0"/>
            <a:r>
              <a:rPr lang="en-US" sz="2000" b="1" dirty="0" smtClean="0">
                <a:latin typeface="Times New Roman" pitchFamily="18" charset="0"/>
                <a:cs typeface="Times New Roman" pitchFamily="18" charset="0"/>
              </a:rPr>
              <a:t>Name of the </a:t>
            </a:r>
            <a:r>
              <a:rPr lang="en-US" sz="2000" b="1" dirty="0" err="1" smtClean="0">
                <a:latin typeface="Times New Roman" pitchFamily="18" charset="0"/>
                <a:cs typeface="Times New Roman" pitchFamily="18" charset="0"/>
              </a:rPr>
              <a:t>Mandal</a:t>
            </a:r>
            <a:r>
              <a:rPr lang="en-US" sz="2000" b="1" dirty="0" smtClean="0">
                <a:latin typeface="Times New Roman" pitchFamily="18" charset="0"/>
                <a:cs typeface="Times New Roman" pitchFamily="18" charset="0"/>
              </a:rPr>
              <a:t>		:  </a:t>
            </a:r>
            <a:r>
              <a:rPr lang="en-US" sz="2000" b="1" dirty="0" err="1" smtClean="0">
                <a:latin typeface="Times New Roman" pitchFamily="18" charset="0"/>
                <a:cs typeface="Times New Roman" pitchFamily="18" charset="0"/>
              </a:rPr>
              <a:t>Tallarevu</a:t>
            </a:r>
            <a:endParaRPr lang="en-US" sz="2000" b="1" dirty="0" smtClean="0">
              <a:latin typeface="Times New Roman" pitchFamily="18" charset="0"/>
              <a:cs typeface="Times New Roman" pitchFamily="18" charset="0"/>
            </a:endParaRPr>
          </a:p>
          <a:p>
            <a:pPr lvl="0"/>
            <a:r>
              <a:rPr lang="en-US" sz="2000" b="1" dirty="0" smtClean="0">
                <a:latin typeface="Times New Roman" pitchFamily="18" charset="0"/>
                <a:cs typeface="Times New Roman" pitchFamily="18" charset="0"/>
              </a:rPr>
              <a:t>Date of Starting		:  14-05-1999</a:t>
            </a:r>
          </a:p>
          <a:p>
            <a:pPr lvl="0"/>
            <a:r>
              <a:rPr lang="en-US" sz="2000" b="1" dirty="0" smtClean="0">
                <a:latin typeface="Times New Roman" pitchFamily="18" charset="0"/>
                <a:cs typeface="Times New Roman" pitchFamily="18" charset="0"/>
              </a:rPr>
              <a:t>No. of meeting held	:  496</a:t>
            </a:r>
          </a:p>
          <a:p>
            <a:pPr lvl="0"/>
            <a:r>
              <a:rPr lang="en-US" sz="2000" b="1" dirty="0" smtClean="0">
                <a:latin typeface="Times New Roman" pitchFamily="18" charset="0"/>
                <a:cs typeface="Times New Roman" pitchFamily="18" charset="0"/>
              </a:rPr>
              <a:t>Percentage of Attendance	:  96%		</a:t>
            </a:r>
          </a:p>
          <a:p>
            <a:pPr lvl="0"/>
            <a:r>
              <a:rPr lang="en-US" sz="2000" b="1" dirty="0" smtClean="0">
                <a:latin typeface="Times New Roman" pitchFamily="18" charset="0"/>
                <a:cs typeface="Times New Roman" pitchFamily="18" charset="0"/>
              </a:rPr>
              <a:t> Savings frequency:        weekly and saving @Rs. 50/week/member	</a:t>
            </a:r>
          </a:p>
          <a:p>
            <a:pPr lvl="0"/>
            <a:r>
              <a:rPr lang="en-US" sz="2000" b="1" dirty="0" smtClean="0">
                <a:latin typeface="Times New Roman" pitchFamily="18" charset="0"/>
                <a:cs typeface="Times New Roman" pitchFamily="18" charset="0"/>
              </a:rPr>
              <a:t>Total Savings			:  (Rs) 1,47,720			</a:t>
            </a:r>
          </a:p>
          <a:p>
            <a:endParaRPr lang="en-US" sz="2000" b="1" dirty="0">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itchFamily="18" charset="0"/>
                <a:cs typeface="Times New Roman" pitchFamily="18" charset="0"/>
              </a:rPr>
              <a:t>BHAVANI SHG (In Rs.)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lvl="0">
              <a:lnSpc>
                <a:spcPct val="150000"/>
              </a:lnSpc>
            </a:pPr>
            <a:r>
              <a:rPr lang="en-US" sz="1800" b="1" dirty="0" smtClean="0">
                <a:latin typeface="Times New Roman" pitchFamily="18" charset="0"/>
                <a:cs typeface="Times New Roman" pitchFamily="18" charset="0"/>
              </a:rPr>
              <a:t>Interest Collected from the members 	:         1,18,058</a:t>
            </a:r>
          </a:p>
          <a:p>
            <a:pPr lvl="0">
              <a:lnSpc>
                <a:spcPct val="150000"/>
              </a:lnSpc>
            </a:pPr>
            <a:r>
              <a:rPr lang="en-US" sz="1800" b="1" dirty="0" smtClean="0">
                <a:latin typeface="Times New Roman" pitchFamily="18" charset="0"/>
                <a:cs typeface="Times New Roman" pitchFamily="18" charset="0"/>
              </a:rPr>
              <a:t>Interest on Bank Balance	:     1,067</a:t>
            </a:r>
          </a:p>
          <a:p>
            <a:pPr lvl="0">
              <a:lnSpc>
                <a:spcPct val="150000"/>
              </a:lnSpc>
            </a:pPr>
            <a:r>
              <a:rPr lang="en-US" sz="1800" b="1" dirty="0" smtClean="0">
                <a:latin typeface="Times New Roman" pitchFamily="18" charset="0"/>
                <a:cs typeface="Times New Roman" pitchFamily="18" charset="0"/>
              </a:rPr>
              <a:t>Penalties	:                 329</a:t>
            </a:r>
          </a:p>
          <a:p>
            <a:pPr lvl="0">
              <a:lnSpc>
                <a:spcPct val="150000"/>
              </a:lnSpc>
            </a:pPr>
            <a:r>
              <a:rPr lang="en-US" sz="1800" b="1" dirty="0" smtClean="0">
                <a:latin typeface="Times New Roman" pitchFamily="18" charset="0"/>
                <a:cs typeface="Times New Roman" pitchFamily="18" charset="0"/>
              </a:rPr>
              <a:t>Other Incomes	:              4,613</a:t>
            </a:r>
          </a:p>
          <a:p>
            <a:pPr lvl="0">
              <a:lnSpc>
                <a:spcPct val="150000"/>
              </a:lnSpc>
            </a:pPr>
            <a:r>
              <a:rPr lang="en-US" sz="1800" b="1" dirty="0" smtClean="0">
                <a:latin typeface="Times New Roman" pitchFamily="18" charset="0"/>
                <a:cs typeface="Times New Roman" pitchFamily="18" charset="0"/>
              </a:rPr>
              <a:t>Total Expenditure	:	      33,606</a:t>
            </a:r>
          </a:p>
          <a:p>
            <a:pPr lvl="0">
              <a:lnSpc>
                <a:spcPct val="150000"/>
              </a:lnSpc>
            </a:pPr>
            <a:r>
              <a:rPr lang="en-US" sz="1800" b="1" dirty="0" smtClean="0">
                <a:latin typeface="Times New Roman" pitchFamily="18" charset="0"/>
                <a:cs typeface="Times New Roman" pitchFamily="18" charset="0"/>
              </a:rPr>
              <a:t>Net own fund in the Group	:        90,461</a:t>
            </a:r>
          </a:p>
          <a:p>
            <a:pPr lvl="0">
              <a:lnSpc>
                <a:spcPct val="150000"/>
              </a:lnSpc>
            </a:pPr>
            <a:r>
              <a:rPr lang="en-US" sz="1800" b="1" dirty="0" smtClean="0">
                <a:latin typeface="Times New Roman" pitchFamily="18" charset="0"/>
                <a:cs typeface="Times New Roman" pitchFamily="18" charset="0"/>
              </a:rPr>
              <a:t>No. of Loans given by the SHG to members	:  395	</a:t>
            </a:r>
          </a:p>
          <a:p>
            <a:pPr lvl="0">
              <a:lnSpc>
                <a:spcPct val="150000"/>
              </a:lnSpc>
            </a:pPr>
            <a:r>
              <a:rPr lang="en-US" sz="1800" b="1" dirty="0" smtClean="0">
                <a:latin typeface="Times New Roman" pitchFamily="18" charset="0"/>
                <a:cs typeface="Times New Roman" pitchFamily="18" charset="0"/>
              </a:rPr>
              <a:t>Total Amount :  15,14,355</a:t>
            </a:r>
          </a:p>
          <a:p>
            <a:pPr>
              <a:lnSpc>
                <a:spcPct val="150000"/>
              </a:lnSpc>
            </a:pPr>
            <a:r>
              <a:rPr lang="en-US" sz="1800" b="1" dirty="0" smtClean="0">
                <a:latin typeface="Times New Roman" pitchFamily="18" charset="0"/>
                <a:cs typeface="Times New Roman" pitchFamily="18" charset="0"/>
              </a:rPr>
              <a:t>SHG Total Turnover	:  16,87,316</a:t>
            </a:r>
          </a:p>
          <a:p>
            <a:pPr lvl="0">
              <a:lnSpc>
                <a:spcPct val="150000"/>
              </a:lnSpc>
            </a:pPr>
            <a:endParaRPr lang="en-US" sz="2000" b="1" dirty="0" smtClean="0">
              <a:latin typeface="Times New Roman" pitchFamily="18" charset="0"/>
              <a:cs typeface="Times New Roman" pitchFamily="18" charset="0"/>
            </a:endParaRP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Cases from </a:t>
            </a:r>
            <a:r>
              <a:rPr lang="en-US" sz="3200" dirty="0" err="1" smtClean="0">
                <a:latin typeface="Times New Roman" pitchFamily="18" charset="0"/>
                <a:cs typeface="Times New Roman" pitchFamily="18" charset="0"/>
              </a:rPr>
              <a:t>Bhavani</a:t>
            </a:r>
            <a:r>
              <a:rPr lang="en-US" sz="3200" dirty="0" smtClean="0">
                <a:latin typeface="Times New Roman" pitchFamily="18" charset="0"/>
                <a:cs typeface="Times New Roman" pitchFamily="18" charset="0"/>
              </a:rPr>
              <a:t> SHG</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800" b="1" dirty="0" smtClean="0">
                <a:latin typeface="Times New Roman" pitchFamily="18" charset="0"/>
                <a:cs typeface="Times New Roman" pitchFamily="18" charset="0"/>
              </a:rPr>
              <a:t>Case – 1</a:t>
            </a:r>
          </a:p>
          <a:p>
            <a:pPr>
              <a:lnSpc>
                <a:spcPct val="200000"/>
              </a:lnSpc>
            </a:pPr>
            <a:r>
              <a:rPr lang="en-US" sz="2000" b="1" dirty="0" smtClean="0">
                <a:latin typeface="Times New Roman" pitchFamily="18" charset="0"/>
                <a:cs typeface="Times New Roman" pitchFamily="18" charset="0"/>
              </a:rPr>
              <a:t>Ms. K. </a:t>
            </a:r>
            <a:r>
              <a:rPr lang="en-US" sz="2000" b="1" i="1" dirty="0" err="1" smtClean="0">
                <a:latin typeface="Times New Roman" pitchFamily="18" charset="0"/>
                <a:cs typeface="Times New Roman" pitchFamily="18" charset="0"/>
              </a:rPr>
              <a:t>Satyavathi</a:t>
            </a:r>
            <a:r>
              <a:rPr lang="en-US" sz="2000" b="1" dirty="0" smtClean="0">
                <a:latin typeface="Times New Roman" pitchFamily="18" charset="0"/>
                <a:cs typeface="Times New Roman" pitchFamily="18" charset="0"/>
              </a:rPr>
              <a:t> 50 years, illiterate 4 children (3 sons &amp; 1 daughter). </a:t>
            </a:r>
          </a:p>
          <a:p>
            <a:pPr>
              <a:lnSpc>
                <a:spcPct val="120000"/>
              </a:lnSpc>
            </a:pPr>
            <a:r>
              <a:rPr lang="en-US" sz="2000" b="1" dirty="0" smtClean="0">
                <a:latin typeface="Times New Roman" pitchFamily="18" charset="0"/>
                <a:cs typeface="Times New Roman" pitchFamily="18" charset="0"/>
              </a:rPr>
              <a:t>She borrowed 48 times  small and big loans. small loans in between Rs.100 &amp; Rs.5000 interest rate of 2 % PM. </a:t>
            </a:r>
          </a:p>
          <a:p>
            <a:pPr>
              <a:lnSpc>
                <a:spcPct val="120000"/>
              </a:lnSpc>
            </a:pPr>
            <a:endParaRPr lang="en-US" sz="2000" b="1" dirty="0" smtClean="0">
              <a:latin typeface="Times New Roman" pitchFamily="18" charset="0"/>
              <a:cs typeface="Times New Roman" pitchFamily="18" charset="0"/>
            </a:endParaRPr>
          </a:p>
          <a:p>
            <a:pPr>
              <a:lnSpc>
                <a:spcPct val="110000"/>
              </a:lnSpc>
            </a:pPr>
            <a:r>
              <a:rPr lang="en-US" sz="2000" b="1" dirty="0" smtClean="0">
                <a:latin typeface="Times New Roman" pitchFamily="18" charset="0"/>
                <a:cs typeface="Times New Roman" pitchFamily="18" charset="0"/>
              </a:rPr>
              <a:t>Big loans minimum Rs.5000 &amp; maximum Rs.40000 (interest rate 1.5% per month). </a:t>
            </a:r>
          </a:p>
          <a:p>
            <a:pPr>
              <a:lnSpc>
                <a:spcPct val="110000"/>
              </a:lnSpc>
            </a:pPr>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Total Loan Rs 2.39 Lakh &amp;used for new boat and for son’s education ( engineering), daughter marriage etc. </a:t>
            </a:r>
            <a:endParaRPr lang="en-US" sz="2000" b="1"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itchFamily="18" charset="0"/>
                <a:cs typeface="Times New Roman" pitchFamily="18" charset="0"/>
              </a:rPr>
              <a:t>Case-2</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800" b="1" dirty="0" smtClean="0">
                <a:latin typeface="Times New Roman" pitchFamily="18" charset="0"/>
                <a:cs typeface="Times New Roman" pitchFamily="18" charset="0"/>
              </a:rPr>
              <a:t>Ms. P. </a:t>
            </a:r>
            <a:r>
              <a:rPr lang="en-US" sz="2800" b="1" i="1" dirty="0" err="1" smtClean="0">
                <a:latin typeface="Times New Roman" pitchFamily="18" charset="0"/>
                <a:cs typeface="Times New Roman" pitchFamily="18" charset="0"/>
              </a:rPr>
              <a:t>Ramalaxmi</a:t>
            </a:r>
            <a:r>
              <a:rPr lang="en-US" sz="2800" b="1" dirty="0" smtClean="0">
                <a:latin typeface="Times New Roman" pitchFamily="18" charset="0"/>
                <a:cs typeface="Times New Roman" pitchFamily="18" charset="0"/>
              </a:rPr>
              <a:t>, 38 years, Studied </a:t>
            </a:r>
            <a:r>
              <a:rPr lang="en-US" sz="2800" b="1" dirty="0" err="1" smtClean="0">
                <a:latin typeface="Times New Roman" pitchFamily="18" charset="0"/>
                <a:cs typeface="Times New Roman" pitchFamily="18" charset="0"/>
              </a:rPr>
              <a:t>upto</a:t>
            </a:r>
            <a:r>
              <a:rPr lang="en-US" sz="2800" b="1" dirty="0" smtClean="0">
                <a:latin typeface="Times New Roman" pitchFamily="18" charset="0"/>
                <a:cs typeface="Times New Roman" pitchFamily="18" charset="0"/>
              </a:rPr>
              <a:t> 3</a:t>
            </a:r>
            <a:r>
              <a:rPr lang="en-US" sz="2800" b="1" baseline="30000" dirty="0" smtClean="0">
                <a:latin typeface="Times New Roman" pitchFamily="18" charset="0"/>
                <a:cs typeface="Times New Roman" pitchFamily="18" charset="0"/>
              </a:rPr>
              <a:t>rd</a:t>
            </a:r>
            <a:r>
              <a:rPr lang="en-US" sz="2800" b="1" dirty="0" smtClean="0">
                <a:latin typeface="Times New Roman" pitchFamily="18" charset="0"/>
                <a:cs typeface="Times New Roman" pitchFamily="18" charset="0"/>
              </a:rPr>
              <a:t> class 4 children (1son+3 daughters)</a:t>
            </a:r>
          </a:p>
          <a:p>
            <a:endParaRPr lang="en-US"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Borrowed 33 times small &amp; big loans, amounting to Rs.1.76 lakh</a:t>
            </a:r>
          </a:p>
          <a:p>
            <a:pPr>
              <a:buNone/>
            </a:pPr>
            <a:endParaRPr lang="en-US"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Loan used for purchase a boat &amp; net for fishing, children’s education , 1 daughter’s marriage etc. </a:t>
            </a:r>
            <a:endParaRPr lang="en-US" sz="2800" b="1" dirty="0">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Case-3</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10000"/>
          </a:bodyPr>
          <a:lstStyle/>
          <a:p>
            <a:pPr>
              <a:lnSpc>
                <a:spcPct val="150000"/>
              </a:lnSpc>
            </a:pPr>
            <a:r>
              <a:rPr lang="en-US" sz="2400" b="1" i="1" dirty="0" smtClean="0">
                <a:latin typeface="Times New Roman" pitchFamily="18" charset="0"/>
                <a:cs typeface="Times New Roman" pitchFamily="18" charset="0"/>
              </a:rPr>
              <a:t>Mrs. </a:t>
            </a:r>
            <a:r>
              <a:rPr lang="en-US" sz="2400" b="1" i="1" dirty="0" err="1" smtClean="0">
                <a:latin typeface="Times New Roman" pitchFamily="18" charset="0"/>
                <a:cs typeface="Times New Roman" pitchFamily="18" charset="0"/>
              </a:rPr>
              <a:t>Nagamani</a:t>
            </a:r>
            <a:r>
              <a:rPr lang="en-US" sz="2400" b="1" dirty="0" smtClean="0">
                <a:latin typeface="Times New Roman" pitchFamily="18" charset="0"/>
                <a:cs typeface="Times New Roman" pitchFamily="18" charset="0"/>
              </a:rPr>
              <a:t> (42 years, illiterate), widow </a:t>
            </a:r>
          </a:p>
          <a:p>
            <a:r>
              <a:rPr lang="en-US" sz="2400" b="1" dirty="0" smtClean="0">
                <a:latin typeface="Times New Roman" pitchFamily="18" charset="0"/>
                <a:cs typeface="Times New Roman" pitchFamily="18" charset="0"/>
              </a:rPr>
              <a:t> 4 children (3 sons &amp; 1 daughter) 2 sons &amp; daughter married. Staying separately. </a:t>
            </a:r>
          </a:p>
          <a:p>
            <a:endParaRPr lang="en-US" sz="2400" b="1" dirty="0" smtClean="0">
              <a:latin typeface="Times New Roman" pitchFamily="18" charset="0"/>
              <a:cs typeface="Times New Roman" pitchFamily="18" charset="0"/>
            </a:endParaRPr>
          </a:p>
          <a:p>
            <a:pPr>
              <a:lnSpc>
                <a:spcPct val="150000"/>
              </a:lnSpc>
            </a:pPr>
            <a:r>
              <a:rPr lang="en-US" sz="2400" b="1" dirty="0" smtClean="0">
                <a:latin typeface="Times New Roman" pitchFamily="18" charset="0"/>
                <a:cs typeface="Times New Roman" pitchFamily="18" charset="0"/>
              </a:rPr>
              <a:t>1 son, student was with her.</a:t>
            </a:r>
          </a:p>
          <a:p>
            <a:pPr>
              <a:lnSpc>
                <a:spcPct val="150000"/>
              </a:lnSpc>
            </a:pP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Borrowed 35 times (22 times small land &amp; 13 times big loan) total Rs.2.24 lakh</a:t>
            </a:r>
          </a:p>
          <a:p>
            <a:endParaRPr lang="en-US" sz="2400" b="1" dirty="0" smtClean="0">
              <a:latin typeface="Times New Roman" pitchFamily="18" charset="0"/>
              <a:cs typeface="Times New Roman" pitchFamily="18" charset="0"/>
            </a:endParaRPr>
          </a:p>
          <a:p>
            <a:pPr>
              <a:lnSpc>
                <a:spcPct val="150000"/>
              </a:lnSpc>
            </a:pPr>
            <a:r>
              <a:rPr lang="en-US" sz="2400" b="1" dirty="0" smtClean="0">
                <a:latin typeface="Times New Roman" pitchFamily="18" charset="0"/>
                <a:cs typeface="Times New Roman" pitchFamily="18" charset="0"/>
              </a:rPr>
              <a:t>After households expenditures constructed </a:t>
            </a:r>
            <a:r>
              <a:rPr lang="en-US" sz="2400" b="1" i="1" dirty="0" err="1" smtClean="0">
                <a:latin typeface="Times New Roman" pitchFamily="18" charset="0"/>
                <a:cs typeface="Times New Roman" pitchFamily="18" charset="0"/>
              </a:rPr>
              <a:t>pucca</a:t>
            </a:r>
            <a:r>
              <a:rPr lang="en-US" sz="2400" b="1" dirty="0" smtClean="0">
                <a:latin typeface="Times New Roman" pitchFamily="18" charset="0"/>
                <a:cs typeface="Times New Roman" pitchFamily="18" charset="0"/>
              </a:rPr>
              <a:t> house</a:t>
            </a:r>
          </a:p>
          <a:p>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smtClean="0">
                <a:solidFill>
                  <a:srgbClr val="9900CC"/>
                </a:solidFill>
              </a:rPr>
              <a:t>Evaluation continued</a:t>
            </a:r>
          </a:p>
        </p:txBody>
      </p:sp>
      <p:sp>
        <p:nvSpPr>
          <p:cNvPr id="23555" name="Rectangle 3"/>
          <p:cNvSpPr>
            <a:spLocks noGrp="1" noChangeArrowheads="1"/>
          </p:cNvSpPr>
          <p:nvPr>
            <p:ph type="body" idx="1"/>
          </p:nvPr>
        </p:nvSpPr>
        <p:spPr>
          <a:xfrm>
            <a:off x="0" y="1600200"/>
            <a:ext cx="9144000" cy="5029200"/>
          </a:xfrm>
        </p:spPr>
        <p:txBody>
          <a:bodyPr/>
          <a:lstStyle/>
          <a:p>
            <a:pPr eaLnBrk="1" hangingPunct="1">
              <a:buFont typeface="Wingdings" pitchFamily="2" charset="2"/>
              <a:buChar char="Ø"/>
              <a:defRPr/>
            </a:pPr>
            <a:r>
              <a:rPr lang="en-US" sz="3600" dirty="0" smtClean="0">
                <a:solidFill>
                  <a:srgbClr val="FF66CC"/>
                </a:solidFill>
              </a:rPr>
              <a:t>Terminal evaluation</a:t>
            </a:r>
            <a:r>
              <a:rPr lang="en-US" sz="2800" dirty="0" smtClean="0"/>
              <a:t> </a:t>
            </a:r>
            <a:r>
              <a:rPr lang="en-US" sz="3600" dirty="0" smtClean="0"/>
              <a:t>is undertaken from  to 6 to 12 months after project completion</a:t>
            </a:r>
          </a:p>
          <a:p>
            <a:pPr eaLnBrk="1" hangingPunct="1">
              <a:buFont typeface="Wingdings" pitchFamily="2" charset="2"/>
              <a:buChar char="Ø"/>
              <a:defRPr/>
            </a:pPr>
            <a:r>
              <a:rPr lang="en-US" sz="3600" dirty="0" smtClean="0">
                <a:solidFill>
                  <a:srgbClr val="006699"/>
                </a:solidFill>
              </a:rPr>
              <a:t>Ex post evaluation</a:t>
            </a:r>
            <a:r>
              <a:rPr lang="en-US" sz="2800" dirty="0" smtClean="0">
                <a:solidFill>
                  <a:srgbClr val="9900CC"/>
                </a:solidFill>
              </a:rPr>
              <a:t> </a:t>
            </a:r>
            <a:r>
              <a:rPr lang="en-US" sz="4000" dirty="0" smtClean="0">
                <a:solidFill>
                  <a:srgbClr val="9900CC"/>
                </a:solidFill>
              </a:rPr>
              <a:t>is undertaken after full project development i.e. some years after project completion</a:t>
            </a:r>
          </a:p>
          <a:p>
            <a:pPr eaLnBrk="1" hangingPunct="1">
              <a:buFontTx/>
              <a:buNone/>
              <a:defRPr/>
            </a:pPr>
            <a:r>
              <a:rPr lang="en-US" sz="4000" dirty="0" smtClean="0">
                <a:solidFill>
                  <a:srgbClr val="9900CC"/>
                </a:solidFill>
              </a:rPr>
              <a:t> </a:t>
            </a:r>
            <a:r>
              <a:rPr lang="en-US" b="1" dirty="0" smtClean="0">
                <a:solidFill>
                  <a:schemeClr val="accent4"/>
                </a:solidFill>
              </a:rPr>
              <a:t>Source : M&amp;E Guiding Principles, 1984, UNO</a:t>
            </a:r>
          </a:p>
          <a:p>
            <a:pPr eaLnBrk="1" hangingPunct="1">
              <a:buFontTx/>
              <a:buNone/>
              <a:defRPr/>
            </a:pPr>
            <a:endParaRPr lang="en-US" sz="4000" dirty="0" smtClean="0">
              <a:solidFill>
                <a:srgbClr val="9900CC"/>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itchFamily="18" charset="0"/>
                <a:cs typeface="Times New Roman" pitchFamily="18" charset="0"/>
              </a:rPr>
              <a:t>4 more  cases </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55000" lnSpcReduction="20000"/>
          </a:bodyPr>
          <a:lstStyle/>
          <a:p>
            <a:pPr>
              <a:buNone/>
            </a:pPr>
            <a:endParaRPr lang="en-US" b="1" dirty="0" smtClean="0">
              <a:latin typeface="Times New Roman" pitchFamily="18" charset="0"/>
              <a:cs typeface="Times New Roman" pitchFamily="18" charset="0"/>
            </a:endParaRPr>
          </a:p>
          <a:p>
            <a:pPr>
              <a:buFont typeface="Wingdings" pitchFamily="2" charset="2"/>
              <a:buChar char="v"/>
            </a:pPr>
            <a:r>
              <a:rPr lang="en-US" b="1" dirty="0" smtClean="0">
                <a:latin typeface="Times New Roman" pitchFamily="18" charset="0"/>
                <a:cs typeface="Times New Roman" pitchFamily="18" charset="0"/>
              </a:rPr>
              <a:t>Ms. P. </a:t>
            </a:r>
            <a:r>
              <a:rPr lang="en-US" b="1" i="1" dirty="0" smtClean="0">
                <a:latin typeface="Times New Roman" pitchFamily="18" charset="0"/>
                <a:cs typeface="Times New Roman" pitchFamily="18" charset="0"/>
              </a:rPr>
              <a:t>Suryakantham</a:t>
            </a:r>
            <a:r>
              <a:rPr lang="en-US" b="1" dirty="0" smtClean="0">
                <a:latin typeface="Times New Roman" pitchFamily="18" charset="0"/>
                <a:cs typeface="Times New Roman" pitchFamily="18" charset="0"/>
              </a:rPr>
              <a:t>,53 yrs, illiterate,11 times borrowed, Rs.0.115 million.</a:t>
            </a:r>
          </a:p>
          <a:p>
            <a:pPr>
              <a:buNone/>
            </a:pPr>
            <a:endParaRPr lang="en-US" b="1" dirty="0" smtClean="0">
              <a:latin typeface="Times New Roman" pitchFamily="18" charset="0"/>
              <a:cs typeface="Times New Roman" pitchFamily="18" charset="0"/>
            </a:endParaRPr>
          </a:p>
          <a:p>
            <a:pPr>
              <a:buNone/>
            </a:pPr>
            <a:endParaRPr lang="en-US" b="1" dirty="0" smtClean="0">
              <a:latin typeface="Times New Roman" pitchFamily="18" charset="0"/>
              <a:cs typeface="Times New Roman" pitchFamily="18" charset="0"/>
            </a:endParaRPr>
          </a:p>
          <a:p>
            <a:pPr>
              <a:buFont typeface="Wingdings" pitchFamily="2" charset="2"/>
              <a:buChar char="v"/>
            </a:pPr>
            <a:r>
              <a:rPr lang="en-US" b="1" dirty="0" smtClean="0">
                <a:latin typeface="Times New Roman" pitchFamily="18" charset="0"/>
                <a:cs typeface="Times New Roman" pitchFamily="18" charset="0"/>
              </a:rPr>
              <a:t> Ms. P. </a:t>
            </a:r>
            <a:r>
              <a:rPr lang="en-US" b="1" i="1" dirty="0" err="1" smtClean="0">
                <a:latin typeface="Times New Roman" pitchFamily="18" charset="0"/>
                <a:cs typeface="Times New Roman" pitchFamily="18" charset="0"/>
              </a:rPr>
              <a:t>Laxmi</a:t>
            </a:r>
            <a:r>
              <a:rPr lang="en-US" b="1" dirty="0" smtClean="0">
                <a:latin typeface="Times New Roman" pitchFamily="18" charset="0"/>
                <a:cs typeface="Times New Roman" pitchFamily="18" charset="0"/>
              </a:rPr>
              <a:t>, 45 yrs., 2</a:t>
            </a:r>
            <a:r>
              <a:rPr lang="en-US" b="1" baseline="30000" dirty="0" smtClean="0">
                <a:latin typeface="Times New Roman" pitchFamily="18" charset="0"/>
                <a:cs typeface="Times New Roman" pitchFamily="18" charset="0"/>
              </a:rPr>
              <a:t>nd</a:t>
            </a:r>
            <a:r>
              <a:rPr lang="en-US" b="1" dirty="0" smtClean="0">
                <a:latin typeface="Times New Roman" pitchFamily="18" charset="0"/>
                <a:cs typeface="Times New Roman" pitchFamily="18" charset="0"/>
              </a:rPr>
              <a:t> class, borrowed 23 times, Rs 0.1 million. </a:t>
            </a:r>
          </a:p>
          <a:p>
            <a:pPr>
              <a:buNone/>
            </a:pPr>
            <a:endParaRPr lang="en-US" b="1" dirty="0" smtClean="0">
              <a:latin typeface="Times New Roman" pitchFamily="18" charset="0"/>
              <a:cs typeface="Times New Roman" pitchFamily="18" charset="0"/>
            </a:endParaRPr>
          </a:p>
          <a:p>
            <a:pPr>
              <a:buFont typeface="Wingdings" pitchFamily="2" charset="2"/>
              <a:buChar char="v"/>
            </a:pPr>
            <a:r>
              <a:rPr lang="en-US" b="1" dirty="0" smtClean="0">
                <a:latin typeface="Times New Roman" pitchFamily="18" charset="0"/>
                <a:cs typeface="Times New Roman" pitchFamily="18" charset="0"/>
              </a:rPr>
              <a:t>Ms. </a:t>
            </a:r>
            <a:r>
              <a:rPr lang="en-US" b="1" i="1" dirty="0" smtClean="0">
                <a:latin typeface="Times New Roman" pitchFamily="18" charset="0"/>
                <a:cs typeface="Times New Roman" pitchFamily="18" charset="0"/>
              </a:rPr>
              <a:t>K. Pentamma</a:t>
            </a:r>
            <a:r>
              <a:rPr lang="en-US" b="1" dirty="0" smtClean="0">
                <a:latin typeface="Times New Roman" pitchFamily="18" charset="0"/>
                <a:cs typeface="Times New Roman" pitchFamily="18" charset="0"/>
              </a:rPr>
              <a:t>,45 yrs., class 1,borrowed  SHG 15 times Rs. 0.1 million.</a:t>
            </a:r>
          </a:p>
          <a:p>
            <a:pPr>
              <a:buNone/>
            </a:pPr>
            <a:endParaRPr lang="en-US" b="1" dirty="0" smtClean="0">
              <a:latin typeface="Times New Roman" pitchFamily="18" charset="0"/>
              <a:cs typeface="Times New Roman" pitchFamily="18" charset="0"/>
            </a:endParaRPr>
          </a:p>
          <a:p>
            <a:pPr>
              <a:buFont typeface="Wingdings" pitchFamily="2" charset="2"/>
              <a:buChar char="v"/>
            </a:pPr>
            <a:r>
              <a:rPr lang="en-US" b="1" dirty="0" smtClean="0">
                <a:latin typeface="Times New Roman" pitchFamily="18" charset="0"/>
                <a:cs typeface="Times New Roman" pitchFamily="18" charset="0"/>
              </a:rPr>
              <a:t>Ms. M. </a:t>
            </a:r>
            <a:r>
              <a:rPr lang="en-US" b="1" i="1" dirty="0" smtClean="0">
                <a:latin typeface="Times New Roman" pitchFamily="18" charset="0"/>
                <a:cs typeface="Times New Roman" pitchFamily="18" charset="0"/>
              </a:rPr>
              <a:t>Ramana</a:t>
            </a:r>
            <a:r>
              <a:rPr lang="en-US" b="1" dirty="0" smtClean="0">
                <a:latin typeface="Times New Roman" pitchFamily="18" charset="0"/>
                <a:cs typeface="Times New Roman" pitchFamily="18" charset="0"/>
              </a:rPr>
              <a:t>,45 yrs &amp; 2 class, borrowed 27,Rs. 0.175 million. </a:t>
            </a:r>
          </a:p>
          <a:p>
            <a:pPr>
              <a:buNone/>
            </a:pPr>
            <a:endParaRPr lang="en-US" b="1" dirty="0" smtClean="0">
              <a:latin typeface="Times New Roman" pitchFamily="18" charset="0"/>
              <a:cs typeface="Times New Roman" pitchFamily="18" charset="0"/>
            </a:endParaRPr>
          </a:p>
          <a:p>
            <a:pPr>
              <a:buFont typeface="Wingdings" pitchFamily="2" charset="2"/>
              <a:buChar char="Ø"/>
            </a:pPr>
            <a:r>
              <a:rPr lang="en-US" sz="3800" b="1" dirty="0" smtClean="0">
                <a:solidFill>
                  <a:srgbClr val="7030A0"/>
                </a:solidFill>
                <a:latin typeface="Times New Roman" pitchFamily="18" charset="0"/>
                <a:cs typeface="Times New Roman" pitchFamily="18" charset="0"/>
              </a:rPr>
              <a:t>Loans meticulously used.  No misutilization  of loan. </a:t>
            </a:r>
          </a:p>
          <a:p>
            <a:pPr>
              <a:buNone/>
            </a:pPr>
            <a:endParaRPr lang="en-US" b="1" dirty="0" smtClean="0">
              <a:solidFill>
                <a:srgbClr val="C00000"/>
              </a:solidFill>
              <a:latin typeface="Times New Roman" pitchFamily="18" charset="0"/>
              <a:cs typeface="Times New Roman" pitchFamily="18" charset="0"/>
            </a:endParaRPr>
          </a:p>
          <a:p>
            <a:pPr>
              <a:buFont typeface="Wingdings" pitchFamily="2" charset="2"/>
              <a:buChar char="Ø"/>
            </a:pPr>
            <a:r>
              <a:rPr lang="en-US" b="1" dirty="0" smtClean="0">
                <a:solidFill>
                  <a:srgbClr val="C00000"/>
                </a:solidFill>
                <a:latin typeface="Times New Roman" pitchFamily="18" charset="0"/>
                <a:cs typeface="Times New Roman" pitchFamily="18" charset="0"/>
              </a:rPr>
              <a:t>Utilisation of loans inter alia purchase of net &amp; boat (many cases),  agricultural inputs, education of  children &amp; marriage of daughters, house renovation,  household needs etc. </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SHG members taking care other aspects</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800" b="1" dirty="0" smtClean="0">
                <a:latin typeface="Times New Roman" pitchFamily="18" charset="0"/>
                <a:cs typeface="Times New Roman" pitchFamily="18" charset="0"/>
              </a:rPr>
              <a:t>Not only income generation SHG members taking other social aspects </a:t>
            </a:r>
          </a:p>
          <a:p>
            <a:pPr>
              <a:buNone/>
            </a:pPr>
            <a:endParaRPr lang="en-US"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Chinnavalasala</a:t>
            </a:r>
            <a:r>
              <a:rPr lang="en-US" sz="2800" b="1" dirty="0" smtClean="0">
                <a:latin typeface="Times New Roman" pitchFamily="18" charset="0"/>
                <a:cs typeface="Times New Roman" pitchFamily="18" charset="0"/>
              </a:rPr>
              <a:t> village of </a:t>
            </a:r>
            <a:r>
              <a:rPr lang="en-US" sz="2800" b="1" i="1" dirty="0" err="1" smtClean="0">
                <a:latin typeface="Times New Roman" pitchFamily="18" charset="0"/>
                <a:cs typeface="Times New Roman" pitchFamily="18" charset="0"/>
              </a:rPr>
              <a:t>Tallarevu</a:t>
            </a:r>
            <a:r>
              <a:rPr lang="en-US" sz="2800" b="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Mandal</a:t>
            </a:r>
            <a:r>
              <a:rPr lang="en-US" sz="2800" b="1" dirty="0" smtClean="0">
                <a:latin typeface="Times New Roman" pitchFamily="18" charset="0"/>
                <a:cs typeface="Times New Roman" pitchFamily="18" charset="0"/>
              </a:rPr>
              <a:t>, East Godavari district, Andhra Pradesh 10 families were given @ 5.4 kilograms of rice per family. </a:t>
            </a:r>
          </a:p>
          <a:p>
            <a:endParaRPr lang="en-US"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each SHG member who blissfully contributed rice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b="1" dirty="0" smtClean="0">
                <a:solidFill>
                  <a:srgbClr val="C00000"/>
                </a:solidFill>
                <a:latin typeface="Times New Roman" pitchFamily="18" charset="0"/>
                <a:cs typeface="Times New Roman" pitchFamily="18" charset="0"/>
              </a:rPr>
              <a:t>thanks</a:t>
            </a:r>
            <a:endParaRPr lang="en-US" sz="36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rtlCol="0">
            <a:noAutofit/>
          </a:bodyPr>
          <a:lstStyle/>
          <a:p>
            <a:pPr fontAlgn="auto">
              <a:spcAft>
                <a:spcPts val="0"/>
              </a:spcAft>
              <a:buFont typeface="Arial" pitchFamily="34" charset="0"/>
              <a:buNone/>
              <a:defRPr/>
            </a:pPr>
            <a:r>
              <a:rPr lang="en-US" sz="16600" dirty="0" smtClean="0">
                <a:solidFill>
                  <a:srgbClr val="00B050"/>
                </a:solidFill>
              </a:rPr>
              <a:t>  </a:t>
            </a:r>
            <a:r>
              <a:rPr lang="en-US" sz="11500" dirty="0" smtClean="0">
                <a:solidFill>
                  <a:schemeClr val="accent3">
                    <a:lumMod val="75000"/>
                  </a:schemeClr>
                </a:solidFill>
                <a:latin typeface="Times New Roman" pitchFamily="18" charset="0"/>
                <a:cs typeface="Times New Roman" pitchFamily="18" charset="0"/>
              </a:rPr>
              <a:t>THANKS</a:t>
            </a:r>
            <a:endParaRPr lang="en-US" sz="16600" dirty="0" smtClean="0">
              <a:solidFill>
                <a:schemeClr val="accent3">
                  <a:lumMod val="75000"/>
                </a:schemeClr>
              </a:solidFill>
              <a:latin typeface="Times New Roman" pitchFamily="18" charset="0"/>
              <a:cs typeface="Times New Roman" pitchFamily="18" charset="0"/>
            </a:endParaRPr>
          </a:p>
          <a:p>
            <a:pPr fontAlgn="auto">
              <a:spcAft>
                <a:spcPts val="0"/>
              </a:spcAft>
              <a:buFont typeface="Arial" pitchFamily="34" charset="0"/>
              <a:buNone/>
              <a:defRPr/>
            </a:pPr>
            <a:endParaRPr lang="en-US" sz="9600" dirty="0" smtClean="0">
              <a:solidFill>
                <a:srgbClr val="00B050"/>
              </a:solidFill>
            </a:endParaRPr>
          </a:p>
          <a:p>
            <a:pPr fontAlgn="auto">
              <a:spcAft>
                <a:spcPts val="0"/>
              </a:spcAft>
              <a:buFont typeface="Arial" pitchFamily="34" charset="0"/>
              <a:buNone/>
              <a:defRPr/>
            </a:pPr>
            <a:endParaRPr lang="en-US" sz="16600" dirty="0">
              <a:solidFill>
                <a:srgbClr val="00B05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dirty="0" smtClean="0">
                <a:solidFill>
                  <a:srgbClr val="7030A0"/>
                </a:solidFill>
                <a:latin typeface="Times New Roman" pitchFamily="18" charset="0"/>
                <a:cs typeface="Times New Roman" pitchFamily="18" charset="0"/>
              </a:rPr>
              <a:t>“Dos and don´ts” in relation to use of evaluation questions</a:t>
            </a:r>
            <a:r>
              <a:rPr lang="en-US" sz="1200" b="1" dirty="0" smtClean="0">
                <a:latin typeface="Times New Roman" pitchFamily="18" charset="0"/>
                <a:cs typeface="Times New Roman" pitchFamily="18" charset="0"/>
              </a:rPr>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Source: CAPTURING THE SUCCESS OF YOUR RDP:  FOR THE EX POST VALUATION OF 2007-2013 RDPS GUIDELINES  ,   European Evaluation Network for RD, </a:t>
            </a:r>
            <a:r>
              <a:rPr lang="en-US" sz="1100" b="1" dirty="0" smtClean="0">
                <a:latin typeface="Times New Roman" pitchFamily="18" charset="0"/>
                <a:cs typeface="Times New Roman" pitchFamily="18" charset="0"/>
              </a:rPr>
              <a:t>June 2014,  European Commission</a:t>
            </a: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endParaRPr lang="en-US" sz="2400" b="1"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nvPr>
        </p:nvGraphicFramePr>
        <p:xfrm>
          <a:off x="457200" y="1447800"/>
          <a:ext cx="8229600" cy="46939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85000"/>
                            </a:schemeClr>
                          </a:solidFill>
                          <a:latin typeface="Times New Roman" pitchFamily="18" charset="0"/>
                          <a:cs typeface="Times New Roman" pitchFamily="18" charset="0"/>
                        </a:rPr>
                        <a:t>                                </a:t>
                      </a:r>
                      <a:r>
                        <a:rPr lang="en-US" sz="2000" b="1" kern="1200" baseline="0" dirty="0" smtClean="0">
                          <a:solidFill>
                            <a:schemeClr val="bg1">
                              <a:lumMod val="85000"/>
                            </a:schemeClr>
                          </a:solidFill>
                          <a:latin typeface="Times New Roman" pitchFamily="18" charset="0"/>
                          <a:ea typeface="+mn-ea"/>
                          <a:cs typeface="Times New Roman" pitchFamily="18" charset="0"/>
                        </a:rPr>
                        <a:t>Dos </a:t>
                      </a:r>
                      <a:r>
                        <a:rPr lang="en-US" sz="1800" b="1" kern="1200" baseline="0" dirty="0" smtClean="0">
                          <a:solidFill>
                            <a:schemeClr val="bg1">
                              <a:lumMod val="85000"/>
                            </a:schemeClr>
                          </a:solidFill>
                          <a:latin typeface="Times New Roman" pitchFamily="18" charset="0"/>
                          <a:ea typeface="+mn-ea"/>
                          <a:cs typeface="Times New Roman" pitchFamily="18" charset="0"/>
                        </a:rPr>
                        <a:t>	</a:t>
                      </a:r>
                    </a:p>
                    <a:p>
                      <a:r>
                        <a:rPr lang="en-US" sz="1400" b="1" dirty="0" smtClean="0">
                          <a:solidFill>
                            <a:schemeClr val="bg1">
                              <a:lumMod val="85000"/>
                            </a:schemeClr>
                          </a:solidFill>
                          <a:latin typeface="Times New Roman" pitchFamily="18" charset="0"/>
                          <a:cs typeface="Times New Roman" pitchFamily="18" charset="0"/>
                        </a:rPr>
                        <a:t>Provide answers transparently so that the judgment can be traced back to the chosen method and evidence on which the answers are based.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bg1">
                              <a:lumMod val="85000"/>
                            </a:schemeClr>
                          </a:solidFill>
                          <a:latin typeface="Times New Roman" pitchFamily="18" charset="0"/>
                          <a:ea typeface="+mn-ea"/>
                          <a:cs typeface="Times New Roman" pitchFamily="18" charset="0"/>
                        </a:rPr>
                        <a:t>                          DON’Ts 	</a:t>
                      </a:r>
                    </a:p>
                    <a:p>
                      <a:r>
                        <a:rPr lang="en-US" sz="1400" b="1" dirty="0" smtClean="0">
                          <a:solidFill>
                            <a:schemeClr val="bg1">
                              <a:lumMod val="85000"/>
                            </a:schemeClr>
                          </a:solidFill>
                          <a:latin typeface="Times New Roman" pitchFamily="18" charset="0"/>
                          <a:cs typeface="Times New Roman" pitchFamily="18" charset="0"/>
                        </a:rPr>
                        <a:t>Provide answers to the EQs without reference to the evidence base and the methods by which the analysis has been conducted.</a:t>
                      </a:r>
                      <a:endParaRPr lang="en-US" sz="1400" b="1" dirty="0">
                        <a:solidFill>
                          <a:schemeClr val="bg1">
                            <a:lumMod val="85000"/>
                          </a:schemeClr>
                        </a:solidFill>
                        <a:latin typeface="Times New Roman" pitchFamily="18" charset="0"/>
                        <a:cs typeface="Times New Roman" pitchFamily="18" charset="0"/>
                      </a:endParaRPr>
                    </a:p>
                  </a:txBody>
                  <a:tcPr/>
                </a:tc>
              </a:tr>
              <a:tr h="370840">
                <a:tc>
                  <a:txBody>
                    <a:bodyPr/>
                    <a:lstStyle/>
                    <a:p>
                      <a:r>
                        <a:rPr lang="en-US" sz="1400" b="1" dirty="0" smtClean="0">
                          <a:latin typeface="Times New Roman" pitchFamily="18" charset="0"/>
                          <a:cs typeface="Times New Roman" pitchFamily="18" charset="0"/>
                        </a:rPr>
                        <a:t>Develop programme-specific evaluation questions if common set does not address all evaluation needs.</a:t>
                      </a:r>
                    </a:p>
                  </a:txBody>
                  <a:tcPr/>
                </a:tc>
                <a:tc>
                  <a:txBody>
                    <a:bodyPr/>
                    <a:lstStyle/>
                    <a:p>
                      <a:r>
                        <a:rPr lang="en-US" sz="1400" b="1" dirty="0" smtClean="0">
                          <a:latin typeface="Times New Roman" pitchFamily="18" charset="0"/>
                          <a:cs typeface="Times New Roman" pitchFamily="18" charset="0"/>
                        </a:rPr>
                        <a:t>Rely only on common evaluation questions.</a:t>
                      </a:r>
                      <a:endParaRPr lang="en-US" sz="1400" b="1" dirty="0">
                        <a:latin typeface="Times New Roman" pitchFamily="18" charset="0"/>
                        <a:cs typeface="Times New Roman" pitchFamily="18" charset="0"/>
                      </a:endParaRPr>
                    </a:p>
                  </a:txBody>
                  <a:tcPr/>
                </a:tc>
              </a:tr>
              <a:tr h="370840">
                <a:tc>
                  <a:txBody>
                    <a:bodyPr/>
                    <a:lstStyle/>
                    <a:p>
                      <a:r>
                        <a:rPr lang="en-US" sz="1400" b="1" dirty="0" smtClean="0">
                          <a:latin typeface="Times New Roman" pitchFamily="18" charset="0"/>
                          <a:cs typeface="Times New Roman" pitchFamily="18" charset="0"/>
                        </a:rPr>
                        <a:t>Specify the success of the intervention for each of common and programme-specific evaluation questions using the judgment criteria.</a:t>
                      </a:r>
                    </a:p>
                  </a:txBody>
                  <a:tcPr/>
                </a:tc>
                <a:tc>
                  <a:txBody>
                    <a:bodyPr/>
                    <a:lstStyle/>
                    <a:p>
                      <a:r>
                        <a:rPr lang="en-US" sz="1400" b="1" dirty="0" smtClean="0">
                          <a:latin typeface="Times New Roman" pitchFamily="18" charset="0"/>
                          <a:cs typeface="Times New Roman" pitchFamily="18" charset="0"/>
                        </a:rPr>
                        <a:t>Be silent about judgment criteria.</a:t>
                      </a:r>
                      <a:endParaRPr lang="en-US" sz="1400" b="1" dirty="0">
                        <a:latin typeface="Times New Roman" pitchFamily="18" charset="0"/>
                        <a:cs typeface="Times New Roman" pitchFamily="18" charset="0"/>
                      </a:endParaRPr>
                    </a:p>
                  </a:txBody>
                  <a:tcPr/>
                </a:tc>
              </a:tr>
              <a:tr h="370840">
                <a:tc>
                  <a:txBody>
                    <a:bodyPr/>
                    <a:lstStyle/>
                    <a:p>
                      <a:r>
                        <a:rPr lang="en-US" sz="1400" b="1" dirty="0" smtClean="0">
                          <a:latin typeface="Times New Roman" pitchFamily="18" charset="0"/>
                          <a:cs typeface="Times New Roman" pitchFamily="18" charset="0"/>
                        </a:rPr>
                        <a:t>Check the consistency of each of the evaluation questions with judgment criteria and indicators.</a:t>
                      </a:r>
                    </a:p>
                  </a:txBody>
                  <a:tcPr/>
                </a:tc>
                <a:tc>
                  <a:txBody>
                    <a:bodyPr/>
                    <a:lstStyle/>
                    <a:p>
                      <a:r>
                        <a:rPr lang="en-US" sz="1400" b="1" dirty="0" smtClean="0">
                          <a:latin typeface="Times New Roman" pitchFamily="18" charset="0"/>
                          <a:cs typeface="Times New Roman" pitchFamily="18" charset="0"/>
                        </a:rPr>
                        <a:t>Forget about linking programme-specific evaluation questions to indicators.</a:t>
                      </a:r>
                      <a:endParaRPr lang="en-US" sz="1400" b="1" dirty="0">
                        <a:latin typeface="Times New Roman" pitchFamily="18" charset="0"/>
                        <a:cs typeface="Times New Roman" pitchFamily="18" charset="0"/>
                      </a:endParaRPr>
                    </a:p>
                  </a:txBody>
                  <a:tcPr/>
                </a:tc>
              </a:tr>
              <a:tr h="370840">
                <a:tc>
                  <a:txBody>
                    <a:bodyPr/>
                    <a:lstStyle/>
                    <a:p>
                      <a:r>
                        <a:rPr lang="en-US" sz="1400" b="1" dirty="0" smtClean="0">
                          <a:latin typeface="Times New Roman" pitchFamily="18" charset="0"/>
                          <a:cs typeface="Times New Roman" pitchFamily="18" charset="0"/>
                        </a:rPr>
                        <a:t>If inconsistencies and gaps are identified, reconstruct the missing or misleading parts to re-establish consistency.</a:t>
                      </a:r>
                    </a:p>
                  </a:txBody>
                  <a:tcPr/>
                </a:tc>
                <a:tc>
                  <a:txBody>
                    <a:bodyPr/>
                    <a:lstStyle/>
                    <a:p>
                      <a:r>
                        <a:rPr lang="en-US" sz="1400" b="1" dirty="0" smtClean="0">
                          <a:latin typeface="Times New Roman" pitchFamily="18" charset="0"/>
                          <a:cs typeface="Times New Roman" pitchFamily="18" charset="0"/>
                        </a:rPr>
                        <a:t>Overlook consistency gaps between policy objectives, EQs, judgment criteria and indicators.</a:t>
                      </a:r>
                    </a:p>
                    <a:p>
                      <a:endParaRPr lang="en-US" sz="1400" b="1" dirty="0">
                        <a:latin typeface="Times New Roman" pitchFamily="18" charset="0"/>
                        <a:cs typeface="Times New Roman" pitchFamily="18" charset="0"/>
                      </a:endParaRPr>
                    </a:p>
                  </a:txBody>
                  <a:tcPr/>
                </a:tc>
              </a:tr>
              <a:tr h="370840">
                <a:tc>
                  <a:txBody>
                    <a:bodyPr/>
                    <a:lstStyle/>
                    <a:p>
                      <a:r>
                        <a:rPr lang="en-US" sz="1400" b="1" dirty="0" smtClean="0">
                          <a:latin typeface="Times New Roman" pitchFamily="18" charset="0"/>
                          <a:cs typeface="Times New Roman" pitchFamily="18" charset="0"/>
                        </a:rPr>
                        <a:t>Apply the proportionality principle and invest relatively more in-depth analysis concerning the EQs which address areas of strategic priority and larger budgetary endowment.</a:t>
                      </a:r>
                    </a:p>
                    <a:p>
                      <a:endParaRPr lang="en-US" sz="1400" b="1" dirty="0" smtClean="0">
                        <a:latin typeface="Times New Roman" pitchFamily="18" charset="0"/>
                        <a:cs typeface="Times New Roman" pitchFamily="18" charset="0"/>
                      </a:endParaRPr>
                    </a:p>
                  </a:txBody>
                  <a:tcPr/>
                </a:tc>
                <a:tc>
                  <a:txBody>
                    <a:bodyPr/>
                    <a:lstStyle/>
                    <a:p>
                      <a:r>
                        <a:rPr lang="en-US" sz="1400" b="1" dirty="0" smtClean="0">
                          <a:latin typeface="Times New Roman" pitchFamily="18" charset="0"/>
                          <a:cs typeface="Times New Roman" pitchFamily="18" charset="0"/>
                        </a:rPr>
                        <a:t>Explore all evaluation questions in the same level of</a:t>
                      </a:r>
                    </a:p>
                    <a:p>
                      <a:r>
                        <a:rPr lang="en-US" sz="1400" b="1" dirty="0" smtClean="0">
                          <a:latin typeface="Times New Roman" pitchFamily="18" charset="0"/>
                          <a:cs typeface="Times New Roman" pitchFamily="18" charset="0"/>
                        </a:rPr>
                        <a:t>detail, regardless of the importance they have within the whole RDP.</a:t>
                      </a:r>
                      <a:endParaRPr lang="en-US" sz="1400" b="1" dirty="0">
                        <a:latin typeface="Times New Roman" pitchFamily="18" charset="0"/>
                        <a:cs typeface="Times New Roman" pitchFamily="18" charset="0"/>
                      </a:endParaRPr>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8229600" cy="868362"/>
          </a:xfrm>
        </p:spPr>
        <p:txBody>
          <a:bodyPr/>
          <a:lstStyle/>
          <a:p>
            <a:r>
              <a:rPr lang="en-US" sz="4000" u="sng" smtClean="0"/>
              <a:t>MEAT</a:t>
            </a:r>
          </a:p>
        </p:txBody>
      </p:sp>
      <p:sp>
        <p:nvSpPr>
          <p:cNvPr id="38915" name="Content Placeholder 2"/>
          <p:cNvSpPr>
            <a:spLocks noGrp="1"/>
          </p:cNvSpPr>
          <p:nvPr>
            <p:ph idx="1"/>
          </p:nvPr>
        </p:nvSpPr>
        <p:spPr>
          <a:xfrm>
            <a:off x="457200" y="1295400"/>
            <a:ext cx="8458200" cy="5105400"/>
          </a:xfrm>
        </p:spPr>
        <p:txBody>
          <a:bodyPr/>
          <a:lstStyle/>
          <a:p>
            <a:pPr marL="514350" indent="-514350">
              <a:buFontTx/>
              <a:buAutoNum type="arabicPeriod"/>
            </a:pPr>
            <a:r>
              <a:rPr lang="en-US" sz="2400" b="1" dirty="0" smtClean="0">
                <a:solidFill>
                  <a:srgbClr val="FF0000"/>
                </a:solidFill>
                <a:latin typeface="Times New Roman" pitchFamily="18" charset="0"/>
                <a:cs typeface="Times New Roman" pitchFamily="18" charset="0"/>
              </a:rPr>
              <a:t>Staff (No. of trained staff /non trained staff others, if require)</a:t>
            </a:r>
          </a:p>
          <a:p>
            <a:pPr marL="514350" indent="-514350">
              <a:buFontTx/>
              <a:buAutoNum type="arabicPeriod"/>
            </a:pPr>
            <a:r>
              <a:rPr lang="en-US" sz="2400" b="1" dirty="0" smtClean="0">
                <a:solidFill>
                  <a:srgbClr val="333399"/>
                </a:solidFill>
                <a:latin typeface="Times New Roman" pitchFamily="18" charset="0"/>
                <a:cs typeface="Times New Roman" pitchFamily="18" charset="0"/>
              </a:rPr>
              <a:t>Finance</a:t>
            </a:r>
          </a:p>
          <a:p>
            <a:pPr marL="514350" indent="-514350">
              <a:buFontTx/>
              <a:buAutoNum type="arabicPeriod"/>
            </a:pPr>
            <a:r>
              <a:rPr lang="en-US" sz="2400" b="1" dirty="0" smtClean="0">
                <a:latin typeface="Times New Roman" pitchFamily="18" charset="0"/>
                <a:cs typeface="Times New Roman" pitchFamily="18" charset="0"/>
              </a:rPr>
              <a:t>Mechanism (supervision, inspection, meeting etc)</a:t>
            </a:r>
          </a:p>
          <a:p>
            <a:pPr marL="514350" indent="-514350">
              <a:buFontTx/>
              <a:buAutoNum type="arabicPeriod"/>
            </a:pPr>
            <a:r>
              <a:rPr lang="en-US" sz="2400" b="1" dirty="0" smtClean="0">
                <a:solidFill>
                  <a:srgbClr val="C00000"/>
                </a:solidFill>
                <a:latin typeface="Times New Roman" pitchFamily="18" charset="0"/>
                <a:cs typeface="Times New Roman" pitchFamily="18" charset="0"/>
              </a:rPr>
              <a:t>Flow of information (Time)</a:t>
            </a:r>
          </a:p>
          <a:p>
            <a:pPr marL="514350" indent="-514350">
              <a:buFontTx/>
              <a:buAutoNum type="arabicPeriod"/>
            </a:pPr>
            <a:r>
              <a:rPr lang="en-US" sz="2400" b="1" dirty="0" smtClean="0">
                <a:latin typeface="Times New Roman" pitchFamily="18" charset="0"/>
                <a:cs typeface="Times New Roman" pitchFamily="18" charset="0"/>
              </a:rPr>
              <a:t>Equipment (Machine, Materials etc)</a:t>
            </a:r>
          </a:p>
          <a:p>
            <a:pPr marL="514350" indent="-514350">
              <a:buFontTx/>
              <a:buAutoNum type="arabicPeriod"/>
            </a:pPr>
            <a:r>
              <a:rPr lang="en-US" sz="2400" b="1" dirty="0" smtClean="0">
                <a:solidFill>
                  <a:srgbClr val="333399"/>
                </a:solidFill>
                <a:latin typeface="Times New Roman" pitchFamily="18" charset="0"/>
                <a:cs typeface="Times New Roman" pitchFamily="18" charset="0"/>
              </a:rPr>
              <a:t>Others (misc.)</a:t>
            </a:r>
          </a:p>
          <a:p>
            <a:pPr marL="514350" indent="-514350">
              <a:buNone/>
            </a:pPr>
            <a:endParaRPr lang="en-US"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pitchFamily="18" charset="0"/>
                <a:cs typeface="Times New Roman" pitchFamily="18" charset="0"/>
              </a:rPr>
              <a:t>Concern</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v"/>
            </a:pPr>
            <a:r>
              <a:rPr lang="en-US" sz="1600" b="1" dirty="0" smtClean="0">
                <a:latin typeface="Times New Roman" pitchFamily="18" charset="0"/>
                <a:cs typeface="Times New Roman" pitchFamily="18" charset="0"/>
              </a:rPr>
              <a:t>In designing the layout of the</a:t>
            </a:r>
            <a:r>
              <a:rPr lang="en-US" sz="1600" b="1" dirty="0" smtClean="0">
                <a:solidFill>
                  <a:srgbClr val="C00000"/>
                </a:solidFill>
                <a:latin typeface="Times New Roman" pitchFamily="18" charset="0"/>
                <a:cs typeface="Times New Roman" pitchFamily="18" charset="0"/>
              </a:rPr>
              <a:t> Questionnaire/Schedule</a:t>
            </a:r>
            <a:r>
              <a:rPr lang="en-US" sz="1600" b="1" dirty="0" smtClean="0">
                <a:latin typeface="Times New Roman" pitchFamily="18" charset="0"/>
                <a:cs typeface="Times New Roman" pitchFamily="18" charset="0"/>
              </a:rPr>
              <a:t>, leave enough space for responses to open-ended questions but at the same time keep such questions to a minimum if possible. </a:t>
            </a:r>
          </a:p>
          <a:p>
            <a:pPr>
              <a:buFont typeface="Wingdings" pitchFamily="2" charset="2"/>
              <a:buChar char="v"/>
            </a:pPr>
            <a:endParaRPr lang="en-US" sz="1600" b="1" dirty="0" smtClean="0">
              <a:latin typeface="Times New Roman" pitchFamily="18" charset="0"/>
              <a:cs typeface="Times New Roman" pitchFamily="18" charset="0"/>
            </a:endParaRPr>
          </a:p>
          <a:p>
            <a:pPr>
              <a:buFont typeface="Wingdings" pitchFamily="2" charset="2"/>
              <a:buChar char="v"/>
            </a:pPr>
            <a:r>
              <a:rPr lang="en-US" sz="1800" b="1" dirty="0" smtClean="0">
                <a:latin typeface="Times New Roman" pitchFamily="18" charset="0"/>
                <a:cs typeface="Times New Roman" pitchFamily="18" charset="0"/>
              </a:rPr>
              <a:t> Difficulty in getting a useful response rate (not everybody returns the questionnaire). </a:t>
            </a:r>
          </a:p>
          <a:p>
            <a:pPr>
              <a:buNone/>
            </a:pPr>
            <a:endParaRPr lang="en-US" sz="1800" b="1" dirty="0" smtClean="0">
              <a:latin typeface="Times New Roman" pitchFamily="18" charset="0"/>
              <a:cs typeface="Times New Roman" pitchFamily="18" charset="0"/>
            </a:endParaRPr>
          </a:p>
          <a:p>
            <a:pPr>
              <a:buFont typeface="Wingdings" pitchFamily="2" charset="2"/>
              <a:buChar char="v"/>
            </a:pPr>
            <a:r>
              <a:rPr lang="en-US" sz="1800" b="1" dirty="0" smtClean="0">
                <a:latin typeface="Times New Roman" pitchFamily="18" charset="0"/>
                <a:cs typeface="Times New Roman" pitchFamily="18" charset="0"/>
              </a:rPr>
              <a:t> Open ended questions are more difficult to categorize. </a:t>
            </a:r>
          </a:p>
          <a:p>
            <a:pPr>
              <a:buFont typeface="Wingdings" pitchFamily="2" charset="2"/>
              <a:buChar char="v"/>
            </a:pPr>
            <a:endParaRPr lang="en-US" sz="1800" b="1" dirty="0" smtClean="0">
              <a:latin typeface="Times New Roman" pitchFamily="18" charset="0"/>
              <a:cs typeface="Times New Roman" pitchFamily="18" charset="0"/>
            </a:endParaRPr>
          </a:p>
          <a:p>
            <a:pPr>
              <a:buFont typeface="Wingdings" pitchFamily="2" charset="2"/>
              <a:buChar char="v"/>
            </a:pPr>
            <a:r>
              <a:rPr lang="en-US" sz="1800" b="1" dirty="0" smtClean="0">
                <a:latin typeface="Times New Roman" pitchFamily="18" charset="0"/>
                <a:cs typeface="Times New Roman" pitchFamily="18" charset="0"/>
              </a:rPr>
              <a:t> Responses may be based on the more memorable events (either good or bad). </a:t>
            </a:r>
          </a:p>
          <a:p>
            <a:pPr>
              <a:buNone/>
            </a:pPr>
            <a:endParaRPr lang="en-US" sz="1800" b="1" dirty="0" smtClean="0">
              <a:latin typeface="Times New Roman" pitchFamily="18" charset="0"/>
              <a:cs typeface="Times New Roman" pitchFamily="18" charset="0"/>
            </a:endParaRPr>
          </a:p>
          <a:p>
            <a:pPr>
              <a:buNone/>
            </a:pPr>
            <a:endParaRPr lang="en-US" sz="1800" b="1" dirty="0" smtClean="0">
              <a:latin typeface="Times New Roman" pitchFamily="18" charset="0"/>
              <a:cs typeface="Times New Roman" pitchFamily="18" charset="0"/>
            </a:endParaRPr>
          </a:p>
          <a:p>
            <a:pPr>
              <a:buFont typeface="Wingdings" pitchFamily="2" charset="2"/>
              <a:buChar char="v"/>
            </a:pPr>
            <a:r>
              <a:rPr lang="en-US" sz="1800" b="1" dirty="0" smtClean="0">
                <a:latin typeface="Times New Roman" pitchFamily="18" charset="0"/>
                <a:cs typeface="Times New Roman" pitchFamily="18" charset="0"/>
              </a:rPr>
              <a:t> Necessary to keep the questions focused and to ask the right kind.</a:t>
            </a:r>
            <a:endParaRPr lang="en-US" sz="1800" b="1"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3358</Words>
  <Application>Microsoft Office PowerPoint</Application>
  <PresentationFormat>On-screen Show (4:3)</PresentationFormat>
  <Paragraphs>593</Paragraphs>
  <Slides>62</Slides>
  <Notes>9</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Evaluation in Practical Field:</vt:lpstr>
      <vt:lpstr>Programme &amp; Project</vt:lpstr>
      <vt:lpstr>STEPS OF  PROJECT PREPARATION</vt:lpstr>
      <vt:lpstr>EVALUATION</vt:lpstr>
      <vt:lpstr>   Types of Evaluation 1. Ongoing   2. Terminal  3. Ex-post</vt:lpstr>
      <vt:lpstr>Evaluation continued</vt:lpstr>
      <vt:lpstr>“Dos and don´ts” in relation to use of evaluation questions Source: CAPTURING THE SUCCESS OF YOUR RDP:  FOR THE EX POST VALUATION OF 2007-2013 RDPS GUIDELINES  ,   European Evaluation Network for RD, June 2014,  European Commission </vt:lpstr>
      <vt:lpstr>MEAT</vt:lpstr>
      <vt:lpstr>Concern</vt:lpstr>
      <vt:lpstr>PM &amp; E</vt:lpstr>
      <vt:lpstr>P M &amp; E</vt:lpstr>
      <vt:lpstr>Slide 12</vt:lpstr>
      <vt:lpstr>Meaning of Indicator</vt:lpstr>
      <vt:lpstr>Direct &amp; Indirect Indicators </vt:lpstr>
      <vt:lpstr>Types of indicators </vt:lpstr>
      <vt:lpstr>Concept of Indicators </vt:lpstr>
      <vt:lpstr>Indicators</vt:lpstr>
      <vt:lpstr>Example of M&amp;E data at Household level  Source: M&amp; E Guiding Principles, UNACC Task force on RD, UNO 1984)  </vt:lpstr>
      <vt:lpstr>Slide 19</vt:lpstr>
      <vt:lpstr>Time Line Showing Crops Grown  Before &amp; After Irrigation Project at Tambewadi  Village, Pathardi  Block, Ahmednagar district, Maharashtra  </vt:lpstr>
      <vt:lpstr>Slide 21</vt:lpstr>
      <vt:lpstr>Karnataka  &amp; SKDRDP</vt:lpstr>
      <vt:lpstr> Progress of ‘Pragathibandhu’ since inception to 2013-14 (Rs. in Crore)  : Case from Karnataka </vt:lpstr>
      <vt:lpstr>Progress of ‘Pragathibandhu’ : Case from Karnataka</vt:lpstr>
      <vt:lpstr>    Village: Machina, Taluk – Belthangady  PBG: Marakkada B;   No. of members :  5 ; Age of the SHG:12 Years Savings of the members                      :              Rs. 35,380.00 No. of labour sharing day                    :              3219 Value of labour shared:              Rs. 2,41,425.00    </vt:lpstr>
      <vt:lpstr>Village: Mundur Village, Taluk:Belthangady  Name of the Pragathibandhu   SHG       :            Kalyaradda No. of members involved                       :             5  Age of the SHG                                   :               16 Years Savings of the members                       :              Rs. 47,460.00 Total Labour Sharing days                   :              4080 </vt:lpstr>
      <vt:lpstr> Village: Odilnala village, Belthangady Taluka  Name of the Pragathibandhu   SHG      :              Mairalike-A No. of members involved                      :              6 Age of the SHG                                      :             16 Years Savings of the members                        :              Rs. 49,650.00 Total Labour Sharing days                   :              5630 </vt:lpstr>
      <vt:lpstr>PBG in Karnataka </vt:lpstr>
      <vt:lpstr>PBG in Karnataka </vt:lpstr>
      <vt:lpstr>PBG in Karnataka </vt:lpstr>
      <vt:lpstr>PBG in Karnataka </vt:lpstr>
      <vt:lpstr>Malaysia Case </vt:lpstr>
      <vt:lpstr>Peru’s Case</vt:lpstr>
      <vt:lpstr>Artichoke in Peru May 2013 at Chamiseria village of Huancayo province </vt:lpstr>
      <vt:lpstr>Slide 35</vt:lpstr>
      <vt:lpstr>Slide 36</vt:lpstr>
      <vt:lpstr>Artichoke </vt:lpstr>
      <vt:lpstr>Slide 38</vt:lpstr>
      <vt:lpstr>About Godavari Mahasamakhya , Tallarevu Mandal, East Godavari district, Andhra Pradesh</vt:lpstr>
      <vt:lpstr>GMS- Activities  </vt:lpstr>
      <vt:lpstr>A play school </vt:lpstr>
      <vt:lpstr>GMS- Activities </vt:lpstr>
      <vt:lpstr>Monthly meeting of mandal federation (MS) </vt:lpstr>
      <vt:lpstr>Weekly meeting of a SHG  </vt:lpstr>
      <vt:lpstr>Dry fish processing </vt:lpstr>
      <vt:lpstr>Collection in a VO meeting </vt:lpstr>
      <vt:lpstr>Dry fish in Kakinada port  </vt:lpstr>
      <vt:lpstr>Poster depicting an old SHG woman  </vt:lpstr>
      <vt:lpstr>Rice for distribution among members (for livelihood support) </vt:lpstr>
      <vt:lpstr> Food provided to women in Health and Nutrition center</vt:lpstr>
      <vt:lpstr>About field study </vt:lpstr>
      <vt:lpstr>Sri Sai as on 28th February 2014 (Amount in Rs) Case – contd.</vt:lpstr>
      <vt:lpstr>CASE Study  (case-2)</vt:lpstr>
      <vt:lpstr>Case-2-contd - Latha  Bhuvaneswari  SHG as on 7th March 2014  (Amount in Rs.)   </vt:lpstr>
      <vt:lpstr>Bhavani SHG Profile as on 28-2-2014 </vt:lpstr>
      <vt:lpstr>BHAVANI SHG (In Rs.) </vt:lpstr>
      <vt:lpstr>Cases from Bhavani SHG</vt:lpstr>
      <vt:lpstr>Case-2</vt:lpstr>
      <vt:lpstr>Case-3</vt:lpstr>
      <vt:lpstr>4 more  cases </vt:lpstr>
      <vt:lpstr>SHG members taking care other aspects</vt:lpstr>
      <vt:lpstr>thanks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admini</cp:lastModifiedBy>
  <cp:revision>346</cp:revision>
  <dcterms:created xsi:type="dcterms:W3CDTF">2006-08-16T00:00:00Z</dcterms:created>
  <dcterms:modified xsi:type="dcterms:W3CDTF">2015-08-17T06:29:17Z</dcterms:modified>
</cp:coreProperties>
</file>